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4" r:id="rId3"/>
    <p:sldId id="265" r:id="rId4"/>
    <p:sldId id="257" r:id="rId5"/>
    <p:sldId id="258" r:id="rId6"/>
    <p:sldId id="259" r:id="rId7"/>
    <p:sldId id="270" r:id="rId8"/>
    <p:sldId id="260" r:id="rId9"/>
    <p:sldId id="261" r:id="rId10"/>
    <p:sldId id="271" r:id="rId11"/>
    <p:sldId id="262" r:id="rId12"/>
    <p:sldId id="266" r:id="rId13"/>
    <p:sldId id="267" r:id="rId14"/>
    <p:sldId id="268" r:id="rId15"/>
    <p:sldId id="269"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67" y="2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4" Type="http://schemas.openxmlformats.org/officeDocument/2006/relationships/image" Target="../media/image4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4" Type="http://schemas.openxmlformats.org/officeDocument/2006/relationships/image" Target="../media/image4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13.wmf"/><Relationship Id="rId1" Type="http://schemas.openxmlformats.org/officeDocument/2006/relationships/image" Target="../media/image20.wmf"/><Relationship Id="rId4"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4"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E3D5B8-8B9A-48B2-AD4F-F2CEC167BA50}" type="datetimeFigureOut">
              <a:rPr lang="en-US" smtClean="0"/>
              <a:t>12/15/2019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5AB0C-A84C-43DC-B805-2E6F1204161B}" type="slidenum">
              <a:rPr lang="en-US" smtClean="0"/>
              <a:t>‹#›</a:t>
            </a:fld>
            <a:endParaRPr lang="en-US"/>
          </a:p>
        </p:txBody>
      </p:sp>
    </p:spTree>
    <p:extLst>
      <p:ext uri="{BB962C8B-B14F-4D97-AF65-F5344CB8AC3E}">
        <p14:creationId xmlns:p14="http://schemas.microsoft.com/office/powerpoint/2010/main" val="268168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9</a:t>
            </a:fld>
            <a:endParaRPr lang="en-US"/>
          </a:p>
        </p:txBody>
      </p:sp>
    </p:spTree>
    <p:extLst>
      <p:ext uri="{BB962C8B-B14F-4D97-AF65-F5344CB8AC3E}">
        <p14:creationId xmlns:p14="http://schemas.microsoft.com/office/powerpoint/2010/main" val="2372955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10</a:t>
            </a:fld>
            <a:endParaRPr lang="en-US"/>
          </a:p>
        </p:txBody>
      </p:sp>
    </p:spTree>
    <p:extLst>
      <p:ext uri="{BB962C8B-B14F-4D97-AF65-F5344CB8AC3E}">
        <p14:creationId xmlns:p14="http://schemas.microsoft.com/office/powerpoint/2010/main" val="3762868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11</a:t>
            </a:fld>
            <a:endParaRPr lang="en-US"/>
          </a:p>
        </p:txBody>
      </p:sp>
    </p:spTree>
    <p:extLst>
      <p:ext uri="{BB962C8B-B14F-4D97-AF65-F5344CB8AC3E}">
        <p14:creationId xmlns:p14="http://schemas.microsoft.com/office/powerpoint/2010/main" val="2673836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12</a:t>
            </a:fld>
            <a:endParaRPr lang="en-US"/>
          </a:p>
        </p:txBody>
      </p:sp>
    </p:spTree>
    <p:extLst>
      <p:ext uri="{BB962C8B-B14F-4D97-AF65-F5344CB8AC3E}">
        <p14:creationId xmlns:p14="http://schemas.microsoft.com/office/powerpoint/2010/main" val="36699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13</a:t>
            </a:fld>
            <a:endParaRPr lang="en-US"/>
          </a:p>
        </p:txBody>
      </p:sp>
    </p:spTree>
    <p:extLst>
      <p:ext uri="{BB962C8B-B14F-4D97-AF65-F5344CB8AC3E}">
        <p14:creationId xmlns:p14="http://schemas.microsoft.com/office/powerpoint/2010/main" val="4124448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14</a:t>
            </a:fld>
            <a:endParaRPr lang="en-US"/>
          </a:p>
        </p:txBody>
      </p:sp>
    </p:spTree>
    <p:extLst>
      <p:ext uri="{BB962C8B-B14F-4D97-AF65-F5344CB8AC3E}">
        <p14:creationId xmlns:p14="http://schemas.microsoft.com/office/powerpoint/2010/main" val="3435920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15</a:t>
            </a:fld>
            <a:endParaRPr lang="en-US"/>
          </a:p>
        </p:txBody>
      </p:sp>
    </p:spTree>
    <p:extLst>
      <p:ext uri="{BB962C8B-B14F-4D97-AF65-F5344CB8AC3E}">
        <p14:creationId xmlns:p14="http://schemas.microsoft.com/office/powerpoint/2010/main" val="1357162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16</a:t>
            </a:fld>
            <a:endParaRPr lang="en-US"/>
          </a:p>
        </p:txBody>
      </p:sp>
    </p:spTree>
    <p:extLst>
      <p:ext uri="{BB962C8B-B14F-4D97-AF65-F5344CB8AC3E}">
        <p14:creationId xmlns:p14="http://schemas.microsoft.com/office/powerpoint/2010/main" val="2663027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A09EE-9005-4EF8-8F54-315B8EAD19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A37D07-7840-4305-B911-13A2EFABEF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07C813-1B61-4602-87C6-1C1115312826}"/>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40660D4B-8F7D-4BDE-8B55-048067AE4A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8E42C3-7614-4CE5-BDE9-6973A6229ECF}"/>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562913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152E-BA9B-464F-A2B4-2BC0406E1C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B30EA9-CF6D-4D6F-A5ED-FFAEBC7717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752CFA-556E-4E0E-9129-F3AF1467D39A}"/>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641697C5-8700-4AA8-A1C7-1C47F5DC5D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9CEF3C-093D-4D1F-BDD0-21FD7A9DC3C4}"/>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2668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0A3407-5D33-4662-8D0F-D89DF11800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C4030F0-4AA0-4179-99DD-ED6F4AE459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E1CA65-BE9F-43D7-888A-22FC6276ED38}"/>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256B8882-DE1F-4386-A3C9-45DC034A9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2B67E-41D4-4994-ADC9-0D2EE09200B0}"/>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602193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0F4D0-F5B6-4632-B28F-0233081E2B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328A9F-5C96-4085-B584-0EE02D9D45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355096-602D-4881-ADFF-E8279F724023}"/>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EBEBF38A-A5B7-4271-8E13-6226857F9C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A1BEA9-51CB-4158-B4BD-3FCD95CED5F0}"/>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892481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70C2-2FFB-43F7-A088-507FEB3981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59D2E09-C2DD-4F91-B00B-E1E2A0D24B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FDF778-8A5A-4CE7-8E0B-F85EA13C3F7D}"/>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AFA43B17-D3C6-4913-A9FF-4514FC823B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A4241A-58A4-4304-A917-1F64FCFDF3CD}"/>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09890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84E27-E586-4DF5-9AEA-0477AD1557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008486-720C-4F74-B475-DAC7D7AF5D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E71E7A-4159-459F-9A4B-F84A6D55E8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1C3B71-7013-4D34-9554-9C88550C65E7}"/>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6" name="Footer Placeholder 5">
            <a:extLst>
              <a:ext uri="{FF2B5EF4-FFF2-40B4-BE49-F238E27FC236}">
                <a16:creationId xmlns:a16="http://schemas.microsoft.com/office/drawing/2014/main" id="{AF9E0C8E-8066-4839-94A0-0D6F640F8A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F494F2-3208-4CCD-A913-8AA5E3B4751B}"/>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42386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09C9A-C69A-418F-847E-3E6820BD35B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B2B10D4-2B27-4081-B54C-BD90088197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C334FB-FD23-45F7-A929-BBD87616B3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3548F9-1E12-4B83-9469-EB895841F3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A753CF-C976-452F-8721-8384424B1A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760D2C-3411-42D8-B13E-8381E12CDD2D}"/>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8" name="Footer Placeholder 7">
            <a:extLst>
              <a:ext uri="{FF2B5EF4-FFF2-40B4-BE49-F238E27FC236}">
                <a16:creationId xmlns:a16="http://schemas.microsoft.com/office/drawing/2014/main" id="{DFF99E3B-BE0F-4447-80C5-F47EE8C05E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67B363-9C1C-4A00-AB18-5148C410A807}"/>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720299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9A173-CE4A-4D3D-AAAF-ED3A61D54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28CC006-7E61-48D3-B66B-95D358D50F8A}"/>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4" name="Footer Placeholder 3">
            <a:extLst>
              <a:ext uri="{FF2B5EF4-FFF2-40B4-BE49-F238E27FC236}">
                <a16:creationId xmlns:a16="http://schemas.microsoft.com/office/drawing/2014/main" id="{BBC4B3EE-659E-4B10-8DA9-B77E0DB7B21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3803D7-6A75-49EE-A747-AB41CA937D4C}"/>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682525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471C7E-B877-4B1F-9D10-3D9B4C5C3FA0}"/>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3" name="Footer Placeholder 2">
            <a:extLst>
              <a:ext uri="{FF2B5EF4-FFF2-40B4-BE49-F238E27FC236}">
                <a16:creationId xmlns:a16="http://schemas.microsoft.com/office/drawing/2014/main" id="{5B44397E-0107-4BBE-8708-371EE75E07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2C6B22-CDB7-41C0-A0DC-F87CB20D0028}"/>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956358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E44EF-D23F-468E-AB99-4823CD0771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3D2B8C-148A-422F-A045-A1D5BFA0A0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4B4E888-E603-4EBA-AFCB-EB924AC37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4390B-1C75-48F7-91A2-EFF61696410F}"/>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6" name="Footer Placeholder 5">
            <a:extLst>
              <a:ext uri="{FF2B5EF4-FFF2-40B4-BE49-F238E27FC236}">
                <a16:creationId xmlns:a16="http://schemas.microsoft.com/office/drawing/2014/main" id="{E461FED0-6E17-4CBC-8265-770FE32088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16A2FC-7AAD-49BA-B0C3-FC0E9A018C27}"/>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8910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B1871-C47E-4016-99FB-8CECC41417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9B2D22-5882-44B5-8F9E-15F17E314B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B268A85-60B2-470B-8E4E-0FB6F312FC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98E9A1-90D1-4A22-9647-DF408290D9F4}"/>
              </a:ext>
            </a:extLst>
          </p:cNvPr>
          <p:cNvSpPr>
            <a:spLocks noGrp="1"/>
          </p:cNvSpPr>
          <p:nvPr>
            <p:ph type="dt" sz="half" idx="10"/>
          </p:nvPr>
        </p:nvSpPr>
        <p:spPr/>
        <p:txBody>
          <a:bodyPr/>
          <a:lstStyle/>
          <a:p>
            <a:fld id="{E63BCE7D-F82E-4ACB-B3E0-D4C17F4186B4}" type="datetimeFigureOut">
              <a:rPr lang="en-US" smtClean="0"/>
              <a:t>12/15/2019</a:t>
            </a:fld>
            <a:endParaRPr lang="en-US"/>
          </a:p>
        </p:txBody>
      </p:sp>
      <p:sp>
        <p:nvSpPr>
          <p:cNvPr id="6" name="Footer Placeholder 5">
            <a:extLst>
              <a:ext uri="{FF2B5EF4-FFF2-40B4-BE49-F238E27FC236}">
                <a16:creationId xmlns:a16="http://schemas.microsoft.com/office/drawing/2014/main" id="{B3CE1E27-E384-4733-B5F3-087BB7BB21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AAAB8F-5E6F-4C58-823D-B9E22AB3FB2E}"/>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246085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335262-872C-4460-B3CD-1854FDDDA5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B90C89-355E-4B3B-AAED-14D52EDF38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D648E2-1410-4DFB-8173-9CA23DBCA9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3BCE7D-F82E-4ACB-B3E0-D4C17F4186B4}" type="datetimeFigureOut">
              <a:rPr lang="en-US" smtClean="0"/>
              <a:t>12/15/2019</a:t>
            </a:fld>
            <a:endParaRPr lang="en-US"/>
          </a:p>
        </p:txBody>
      </p:sp>
      <p:sp>
        <p:nvSpPr>
          <p:cNvPr id="5" name="Footer Placeholder 4">
            <a:extLst>
              <a:ext uri="{FF2B5EF4-FFF2-40B4-BE49-F238E27FC236}">
                <a16:creationId xmlns:a16="http://schemas.microsoft.com/office/drawing/2014/main" id="{2B9D5AB4-2ED3-4C99-8727-F5530D289C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63A4EB-5AA0-4F18-A1A5-79D6CBA221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D920D3-27A0-4E12-8DE2-776CDC607AD5}" type="slidenum">
              <a:rPr lang="en-US" smtClean="0"/>
              <a:t>‹#›</a:t>
            </a:fld>
            <a:endParaRPr lang="en-US"/>
          </a:p>
        </p:txBody>
      </p:sp>
    </p:spTree>
    <p:extLst>
      <p:ext uri="{BB962C8B-B14F-4D97-AF65-F5344CB8AC3E}">
        <p14:creationId xmlns:p14="http://schemas.microsoft.com/office/powerpoint/2010/main" val="3606124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image" Target="../media/image35.wmf"/><Relationship Id="rId4" Type="http://schemas.openxmlformats.org/officeDocument/2006/relationships/oleObject" Target="../embeddings/oleObject36.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7.wmf"/><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oleObject" Target="../embeddings/oleObject38.bin"/><Relationship Id="rId5" Type="http://schemas.openxmlformats.org/officeDocument/2006/relationships/image" Target="../media/image36.wmf"/><Relationship Id="rId4" Type="http://schemas.openxmlformats.org/officeDocument/2006/relationships/oleObject" Target="../embeddings/oleObject37.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notesSlide" Target="../notesSlides/notesSlide4.xml"/><Relationship Id="rId7" Type="http://schemas.openxmlformats.org/officeDocument/2006/relationships/image" Target="../media/image39.wmf"/><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40.bin"/><Relationship Id="rId11" Type="http://schemas.openxmlformats.org/officeDocument/2006/relationships/image" Target="../media/image41.wmf"/><Relationship Id="rId5" Type="http://schemas.openxmlformats.org/officeDocument/2006/relationships/image" Target="../media/image38.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40.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notesSlide" Target="../notesSlides/notesSlide5.xml"/><Relationship Id="rId7" Type="http://schemas.openxmlformats.org/officeDocument/2006/relationships/image" Target="../media/image43.wmf"/><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oleObject" Target="../embeddings/oleObject44.bin"/><Relationship Id="rId11" Type="http://schemas.openxmlformats.org/officeDocument/2006/relationships/image" Target="../media/image41.wmf"/><Relationship Id="rId5" Type="http://schemas.openxmlformats.org/officeDocument/2006/relationships/image" Target="../media/image42.wmf"/><Relationship Id="rId10" Type="http://schemas.openxmlformats.org/officeDocument/2006/relationships/oleObject" Target="../embeddings/oleObject46.bin"/><Relationship Id="rId4" Type="http://schemas.openxmlformats.org/officeDocument/2006/relationships/oleObject" Target="../embeddings/oleObject43.bin"/><Relationship Id="rId9" Type="http://schemas.openxmlformats.org/officeDocument/2006/relationships/image" Target="../media/image44.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6.xml"/><Relationship Id="rId7" Type="http://schemas.openxmlformats.org/officeDocument/2006/relationships/image" Target="../media/image46.wmf"/><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oleObject" Target="../embeddings/oleObject48.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47.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0.wmf"/><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oleObject" Target="../embeddings/oleObject52.bin"/><Relationship Id="rId5" Type="http://schemas.openxmlformats.org/officeDocument/2006/relationships/image" Target="../media/image49.wmf"/><Relationship Id="rId4" Type="http://schemas.openxmlformats.org/officeDocument/2006/relationships/oleObject" Target="../embeddings/oleObject51.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notesSlide" Target="../notesSlides/notesSlide8.xml"/><Relationship Id="rId7" Type="http://schemas.openxmlformats.org/officeDocument/2006/relationships/image" Target="../media/image52.wmf"/><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54.bin"/><Relationship Id="rId5" Type="http://schemas.openxmlformats.org/officeDocument/2006/relationships/image" Target="../media/image51.wmf"/><Relationship Id="rId4" Type="http://schemas.openxmlformats.org/officeDocument/2006/relationships/oleObject" Target="../embeddings/oleObject53.bin"/><Relationship Id="rId9" Type="http://schemas.openxmlformats.org/officeDocument/2006/relationships/image" Target="../media/image53.wmf"/></Relationships>
</file>

<file path=ppt/slides/_rels/slide2.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2.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11.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10.bin"/><Relationship Id="rId14" Type="http://schemas.openxmlformats.org/officeDocument/2006/relationships/image" Target="../media/image12.wmf"/></Relationships>
</file>

<file path=ppt/slides/_rels/slide4.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14.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16.bin"/></Relationships>
</file>

<file path=ppt/slides/_rels/slide5.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8.wmf"/><Relationship Id="rId5" Type="http://schemas.openxmlformats.org/officeDocument/2006/relationships/oleObject" Target="../embeddings/oleObject18.bin"/><Relationship Id="rId4" Type="http://schemas.openxmlformats.org/officeDocument/2006/relationships/image" Target="../media/image17.wmf"/></Relationships>
</file>

<file path=ppt/slides/_rels/slide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3.wmf"/><Relationship Id="rId5" Type="http://schemas.openxmlformats.org/officeDocument/2006/relationships/oleObject" Target="../embeddings/oleObject21.bin"/><Relationship Id="rId10" Type="http://schemas.openxmlformats.org/officeDocument/2006/relationships/image" Target="../media/image22.wmf"/><Relationship Id="rId4" Type="http://schemas.openxmlformats.org/officeDocument/2006/relationships/image" Target="../media/image20.wmf"/><Relationship Id="rId9"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24.wmf"/><Relationship Id="rId5" Type="http://schemas.openxmlformats.org/officeDocument/2006/relationships/oleObject" Target="../embeddings/oleObject25.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27.bin"/></Relationships>
</file>

<file path=ppt/slides/_rels/slide8.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29.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xml"/><Relationship Id="rId7" Type="http://schemas.openxmlformats.org/officeDocument/2006/relationships/image" Target="../media/image32.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33.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3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927718" cy="602742"/>
          </a:xfrm>
        </p:spPr>
        <p:txBody>
          <a:bodyPr>
            <a:normAutofit/>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6" y="1319468"/>
            <a:ext cx="11598111" cy="3108543"/>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Suppose we have a matrix parameterized by a set of variables: M = M(φ</a:t>
            </a:r>
            <a:r>
              <a:rPr lang="en-US" sz="1400" baseline="-25000">
                <a:latin typeface="Calibri" panose="020F0502020204030204" pitchFamily="34" charset="0"/>
                <a:ea typeface="Calibri" panose="020F0502020204030204" pitchFamily="34" charset="0"/>
                <a:cs typeface="Calibri" panose="020F0502020204030204" pitchFamily="34" charset="0"/>
              </a:rPr>
              <a:t>i</a:t>
            </a:r>
            <a:r>
              <a:rPr lang="en-US" sz="1400">
                <a:latin typeface="Calibri" panose="020F0502020204030204" pitchFamily="34" charset="0"/>
                <a:ea typeface="Calibri" panose="020F0502020204030204" pitchFamily="34" charset="0"/>
                <a:cs typeface="Calibri" panose="020F0502020204030204" pitchFamily="34" charset="0"/>
              </a:rPr>
              <a:t>).  As </a:t>
            </a:r>
            <a:r>
              <a:rPr lang="el-GR"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j</a:t>
            </a:r>
            <a:r>
              <a:rPr lang="en-US" sz="1400">
                <a:latin typeface="Calibri" panose="020F0502020204030204" pitchFamily="34" charset="0"/>
                <a:ea typeface="Calibri" panose="020F0502020204030204" pitchFamily="34" charset="0"/>
                <a:cs typeface="Calibri" panose="020F0502020204030204" pitchFamily="34" charset="0"/>
              </a:rPr>
              <a:t> change, so does M.  It is useful to have a concept of the # of matrices that are embedded within the coordinate hypervolume Π</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  This is denoted dμ(M), and this is done in manner analogous to with vectors.</a:t>
            </a:r>
            <a:endParaRPr lang="en-US" sz="1400">
              <a:latin typeface="Calibri" panose="020F0502020204030204" pitchFamily="34" charset="0"/>
              <a:ea typeface="Calibri" panose="020F0502020204030204" pitchFamily="34" charset="0"/>
              <a:cs typeface="Calibri" panose="020F0502020204030204" pitchFamily="34" charset="0"/>
            </a:endParaRPr>
          </a:p>
          <a:p>
            <a:endParaRPr lang="en-US" sz="1400">
              <a:latin typeface="Calibri" panose="020F0502020204030204" pitchFamily="34" charset="0"/>
              <a:ea typeface="Calibri" panose="020F0502020204030204" pitchFamily="34" charset="0"/>
              <a:cs typeface="Calibri" panose="020F0502020204030204" pitchFamily="34" charset="0"/>
            </a:endParaRPr>
          </a:p>
          <a:p>
            <a:r>
              <a:rPr lang="en-US" sz="1400" b="1">
                <a:latin typeface="Calibri" panose="020F0502020204030204" pitchFamily="34" charset="0"/>
                <a:ea typeface="Calibri" panose="020F0502020204030204" pitchFamily="34" charset="0"/>
                <a:cs typeface="Calibri" panose="020F0502020204030204" pitchFamily="34" charset="0"/>
              </a:rPr>
              <a:t>Magnitude</a:t>
            </a:r>
          </a:p>
          <a:p>
            <a:r>
              <a:rPr lang="en-US" sz="1400">
                <a:latin typeface="Calibri" panose="020F0502020204030204" pitchFamily="34" charset="0"/>
                <a:ea typeface="Calibri" panose="020F0502020204030204" pitchFamily="34" charset="0"/>
                <a:cs typeface="Calibri" panose="020F0502020204030204" pitchFamily="34" charset="0"/>
              </a:rPr>
              <a:t>First </a:t>
            </a:r>
            <a:r>
              <a:rPr lang="en-US" sz="1400">
                <a:latin typeface="Calibri" panose="020F0502020204030204" pitchFamily="34" charset="0"/>
                <a:ea typeface="Calibri" panose="020F0502020204030204" pitchFamily="34" charset="0"/>
                <a:cs typeface="Times New Roman" panose="02020603050405020304" pitchFamily="18" charset="0"/>
              </a:rPr>
              <a:t>we have to decide on a way to calculate the ‘magnitude’ of a matrix.  A frequent choice is, in analogy with vectors, the sum of the moduli of all components |M|</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ab</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But for the set of transfer matrices, we’ll say: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 Tr(</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baseline="-25000">
                <a:latin typeface="Calibri" panose="020F0502020204030204" pitchFamily="34" charset="0"/>
                <a:ea typeface="Calibri" panose="020F0502020204030204" pitchFamily="34" charset="0"/>
                <a:cs typeface="Calibri" panose="020F0502020204030204" pitchFamily="34" charset="0"/>
              </a:rPr>
              <a:t>z</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baseline="-25000">
                <a:latin typeface="Calibri" panose="020F0502020204030204" pitchFamily="34" charset="0"/>
                <a:ea typeface="Calibri" panose="020F0502020204030204" pitchFamily="34" charset="0"/>
                <a:cs typeface="Times New Roman" panose="02020603050405020304" pitchFamily="18" charset="0"/>
              </a:rPr>
              <a:t>z</a:t>
            </a:r>
            <a:r>
              <a:rPr lang="en-US" sz="1400">
                <a:latin typeface="Calibri" panose="020F0502020204030204" pitchFamily="34" charset="0"/>
                <a:ea typeface="Calibri" panose="020F0502020204030204" pitchFamily="34" charset="0"/>
                <a:cs typeface="Times New Roman" panose="02020603050405020304" pitchFamily="18" charset="0"/>
              </a:rPr>
              <a:t>) = N, where N is the dimension of the matrix.  So effectively, we will be taking the transfer matrices to all lie on hypersphere with radius √N.  </a:t>
            </a:r>
          </a:p>
          <a:p>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b="1">
                <a:latin typeface="Calibri" panose="020F0502020204030204" pitchFamily="34" charset="0"/>
                <a:ea typeface="Calibri" panose="020F0502020204030204" pitchFamily="34" charset="0"/>
                <a:cs typeface="Times New Roman" panose="02020603050405020304" pitchFamily="18" charset="0"/>
              </a:rPr>
              <a:t>Arc Length</a:t>
            </a:r>
          </a:p>
          <a:p>
            <a:r>
              <a:rPr lang="en-US" sz="1400">
                <a:latin typeface="Calibri" panose="020F0502020204030204" pitchFamily="34" charset="0"/>
                <a:ea typeface="Calibri" panose="020F0502020204030204" pitchFamily="34" charset="0"/>
                <a:cs typeface="Times New Roman" panose="02020603050405020304" pitchFamily="18" charset="0"/>
              </a:rPr>
              <a:t>Now suppose we vary the parameters, </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i</a:t>
            </a:r>
            <a:r>
              <a:rPr lang="en-US" sz="1400">
                <a:latin typeface="Calibri" panose="020F0502020204030204" pitchFamily="34" charset="0"/>
                <a:ea typeface="Calibri" panose="020F0502020204030204" pitchFamily="34" charset="0"/>
                <a:cs typeface="Calibri" panose="020F0502020204030204" pitchFamily="34" charset="0"/>
              </a:rPr>
              <a:t>, a bit.  This </a:t>
            </a:r>
            <a:r>
              <a:rPr lang="en-US" sz="1400">
                <a:latin typeface="Calibri" panose="020F0502020204030204" pitchFamily="34" charset="0"/>
                <a:ea typeface="Calibri" panose="020F0502020204030204" pitchFamily="34" charset="0"/>
                <a:cs typeface="Times New Roman" panose="02020603050405020304" pitchFamily="18" charset="0"/>
              </a:rPr>
              <a:t>will cause the matrix to change by an amount 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change will be a ‘distance’ ds = √|d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away, which can be written ex post facto as ds = √g­</a:t>
            </a:r>
            <a:r>
              <a:rPr lang="en-US" sz="1400" baseline="-25000">
                <a:latin typeface="Calibri" panose="020F0502020204030204" pitchFamily="34" charset="0"/>
                <a:ea typeface="Calibri" panose="020F0502020204030204" pitchFamily="34" charset="0"/>
                <a:cs typeface="Calibri" panose="020F0502020204030204" pitchFamily="34" charset="0"/>
              </a:rPr>
              <a:t>αβ</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α</a:t>
            </a:r>
            <a:r>
              <a:rPr lang="en-US" sz="1400">
                <a:latin typeface="Calibri" panose="020F0502020204030204" pitchFamily="34" charset="0"/>
                <a:ea typeface="Calibri" panose="020F0502020204030204" pitchFamily="34" charset="0"/>
                <a:cs typeface="Calibri" panose="020F0502020204030204" pitchFamily="34" charset="0"/>
              </a:rPr>
              <a:t>dφ</a:t>
            </a:r>
            <a:r>
              <a:rPr lang="en-US" sz="1400" baseline="-25000">
                <a:latin typeface="Calibri" panose="020F0502020204030204" pitchFamily="34" charset="0"/>
                <a:ea typeface="Calibri" panose="020F0502020204030204" pitchFamily="34" charset="0"/>
                <a:cs typeface="Times New Roman" panose="02020603050405020304" pitchFamily="18" charset="0"/>
              </a:rPr>
              <a:t>β</a:t>
            </a:r>
            <a:r>
              <a:rPr lang="en-US" sz="1400">
                <a:latin typeface="Calibri" panose="020F0502020204030204" pitchFamily="34" charset="0"/>
                <a:ea typeface="Calibri" panose="020F0502020204030204" pitchFamily="34" charset="0"/>
                <a:cs typeface="Times New Roman" panose="02020603050405020304" pitchFamily="18" charset="0"/>
              </a:rPr>
              <a:t>, where g</a:t>
            </a:r>
            <a:r>
              <a:rPr lang="en-US" sz="1400" baseline="-25000">
                <a:latin typeface="Calibri" panose="020F0502020204030204" pitchFamily="34" charset="0"/>
                <a:ea typeface="Calibri" panose="020F0502020204030204" pitchFamily="34" charset="0"/>
                <a:cs typeface="Calibri" panose="020F0502020204030204" pitchFamily="34" charset="0"/>
              </a:rPr>
              <a:t>αβ</a:t>
            </a:r>
            <a:r>
              <a:rPr lang="en-US" sz="1400">
                <a:latin typeface="Calibri" panose="020F0502020204030204" pitchFamily="34" charset="0"/>
                <a:ea typeface="Calibri" panose="020F0502020204030204" pitchFamily="34" charset="0"/>
                <a:cs typeface="Times New Roman" panose="02020603050405020304" pitchFamily="18" charset="0"/>
              </a:rPr>
              <a:t> is metric tensor that emerges from the calculation.  </a:t>
            </a:r>
          </a:p>
          <a:p>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b="1">
                <a:latin typeface="Calibri" panose="020F0502020204030204" pitchFamily="34" charset="0"/>
                <a:ea typeface="Calibri" panose="020F0502020204030204" pitchFamily="34" charset="0"/>
                <a:cs typeface="Times New Roman" panose="02020603050405020304" pitchFamily="18" charset="0"/>
              </a:rPr>
              <a:t>Measure</a:t>
            </a:r>
          </a:p>
          <a:p>
            <a:r>
              <a:rPr lang="en-US" sz="1400">
                <a:latin typeface="Calibri" panose="020F0502020204030204" pitchFamily="34" charset="0"/>
                <a:ea typeface="Calibri" panose="020F0502020204030204" pitchFamily="34" charset="0"/>
                <a:cs typeface="Times New Roman" panose="02020603050405020304" pitchFamily="18" charset="0"/>
              </a:rPr>
              <a:t>From here a volume element can be constructed: dμ(</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√[det(g</a:t>
            </a:r>
            <a:r>
              <a:rPr lang="en-US" sz="1400" baseline="-25000">
                <a:latin typeface="Calibri" panose="020F0502020204030204" pitchFamily="34" charset="0"/>
                <a:ea typeface="Calibri" panose="020F0502020204030204" pitchFamily="34" charset="0"/>
                <a:cs typeface="Times New Roman" panose="02020603050405020304" pitchFamily="18" charset="0"/>
              </a:rPr>
              <a:t>αβ</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Π</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  We’ll write this variously as:</a:t>
            </a:r>
          </a:p>
        </p:txBody>
      </p:sp>
      <p:graphicFrame>
        <p:nvGraphicFramePr>
          <p:cNvPr id="6" name="Object 5">
            <a:extLst>
              <a:ext uri="{FF2B5EF4-FFF2-40B4-BE49-F238E27FC236}">
                <a16:creationId xmlns:a16="http://schemas.microsoft.com/office/drawing/2014/main" id="{4CB434B9-0F90-4877-88AB-9F69BC9206F4}"/>
              </a:ext>
            </a:extLst>
          </p:cNvPr>
          <p:cNvGraphicFramePr>
            <a:graphicFrameLocks noChangeAspect="1"/>
          </p:cNvGraphicFramePr>
          <p:nvPr>
            <p:extLst>
              <p:ext uri="{D42A27DB-BD31-4B8C-83A1-F6EECF244321}">
                <p14:modId xmlns:p14="http://schemas.microsoft.com/office/powerpoint/2010/main" val="1763186682"/>
              </p:ext>
            </p:extLst>
          </p:nvPr>
        </p:nvGraphicFramePr>
        <p:xfrm>
          <a:off x="499620" y="4519149"/>
          <a:ext cx="2618745" cy="467633"/>
        </p:xfrm>
        <a:graphic>
          <a:graphicData uri="http://schemas.openxmlformats.org/presentationml/2006/ole">
            <mc:AlternateContent xmlns:mc="http://schemas.openxmlformats.org/markup-compatibility/2006">
              <mc:Choice xmlns:v="urn:schemas-microsoft-com:vml" Requires="v">
                <p:oleObj spid="_x0000_s1076" name="Equation" r:id="rId3" imgW="2146300" imgH="342900" progId="Equation.DSMT4">
                  <p:embed/>
                </p:oleObj>
              </mc:Choice>
              <mc:Fallback>
                <p:oleObj name="Equation" r:id="rId3" imgW="2146300" imgH="3429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620" y="4519149"/>
                        <a:ext cx="2618745" cy="467633"/>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97DB770C-CBF5-4508-9627-21A5B7B18BBE}"/>
              </a:ext>
            </a:extLst>
          </p:cNvPr>
          <p:cNvSpPr/>
          <p:nvPr/>
        </p:nvSpPr>
        <p:spPr>
          <a:xfrm>
            <a:off x="395926" y="4974223"/>
            <a:ext cx="11287027"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An important property of the transfer matrix measure is that it is invariant with respect to group operations, meaning that if we take every matrix within a space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and multiply it by an arbitrary (constant) transfer matrix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0</a:t>
            </a:r>
            <a:r>
              <a:rPr lang="en-US" sz="1400">
                <a:latin typeface="Calibri" panose="020F0502020204030204" pitchFamily="34" charset="0"/>
                <a:ea typeface="Calibri" panose="020F0502020204030204" pitchFamily="34" charset="0"/>
                <a:cs typeface="Times New Roman" panose="02020603050405020304" pitchFamily="18" charset="0"/>
              </a:rPr>
              <a:t>, the number of matrices in the new space centered at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0</a:t>
            </a:r>
            <a:r>
              <a:rPr lang="en-US" sz="1400">
                <a:latin typeface="Calibri" panose="020F0502020204030204" pitchFamily="34" charset="0"/>
                <a:ea typeface="Calibri" panose="020F0502020204030204" pitchFamily="34" charset="0"/>
                <a:cs typeface="Times New Roman" panose="02020603050405020304" pitchFamily="18" charset="0"/>
              </a:rPr>
              <a:t>, which we’ll call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will be identical to the original number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makes the measure a ‘Haar’ measure.  In symbols this means that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1">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)J</a:t>
            </a:r>
            <a:r>
              <a:rPr lang="en-US" sz="1400" b="1" baseline="30000">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Times New Roman" panose="02020603050405020304" pitchFamily="18" charset="0"/>
              </a:rPr>
              <a:t>ʹ</a:t>
            </a:r>
            <a:r>
              <a:rPr lang="en-US" sz="1400" b="1"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(where J</a:t>
            </a:r>
            <a:r>
              <a:rPr lang="en-US" sz="1400" b="1" baseline="30000">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Calibri" panose="020F0502020204030204" pitchFamily="34" charset="0"/>
              </a:rPr>
              <a:t>ʹ</a:t>
            </a:r>
            <a:r>
              <a:rPr lang="en-US" sz="1400" b="1"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det(</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is the transformation Jacobian) is equal to </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itself.  And so we see an important identity we’ll use later:</a:t>
            </a:r>
          </a:p>
        </p:txBody>
      </p:sp>
      <p:graphicFrame>
        <p:nvGraphicFramePr>
          <p:cNvPr id="9" name="Object 8">
            <a:extLst>
              <a:ext uri="{FF2B5EF4-FFF2-40B4-BE49-F238E27FC236}">
                <a16:creationId xmlns:a16="http://schemas.microsoft.com/office/drawing/2014/main" id="{5B23333F-24E4-48C6-B557-E3C298782798}"/>
              </a:ext>
            </a:extLst>
          </p:cNvPr>
          <p:cNvGraphicFramePr>
            <a:graphicFrameLocks noChangeAspect="1"/>
          </p:cNvGraphicFramePr>
          <p:nvPr>
            <p:extLst>
              <p:ext uri="{D42A27DB-BD31-4B8C-83A1-F6EECF244321}">
                <p14:modId xmlns:p14="http://schemas.microsoft.com/office/powerpoint/2010/main" val="702508885"/>
              </p:ext>
            </p:extLst>
          </p:nvPr>
        </p:nvGraphicFramePr>
        <p:xfrm>
          <a:off x="509588" y="6057953"/>
          <a:ext cx="1697037" cy="639762"/>
        </p:xfrm>
        <a:graphic>
          <a:graphicData uri="http://schemas.openxmlformats.org/presentationml/2006/ole">
            <mc:AlternateContent xmlns:mc="http://schemas.openxmlformats.org/markup-compatibility/2006">
              <mc:Choice xmlns:v="urn:schemas-microsoft-com:vml" Requires="v">
                <p:oleObj spid="_x0000_s1077" name="Equation" r:id="rId5" imgW="1155600" imgH="457200" progId="Equation.DSMT4">
                  <p:embed/>
                </p:oleObj>
              </mc:Choice>
              <mc:Fallback>
                <p:oleObj name="Equation" r:id="rId5" imgW="1155600" imgH="457200" progId="Equation.DSMT4">
                  <p:embed/>
                  <p:pic>
                    <p:nvPicPr>
                      <p:cNvPr id="0" name="Object 4"/>
                      <p:cNvPicPr>
                        <a:picLocks noChangeAspect="1" noChangeArrowheads="1"/>
                      </p:cNvPicPr>
                      <p:nvPr/>
                    </p:nvPicPr>
                    <p:blipFill>
                      <a:blip r:embed="rId6"/>
                      <a:srcRect/>
                      <a:stretch>
                        <a:fillRect/>
                      </a:stretch>
                    </p:blipFill>
                    <p:spPr bwMode="auto">
                      <a:xfrm>
                        <a:off x="509588" y="6057953"/>
                        <a:ext cx="1697037" cy="6397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93158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603253"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52797"/>
            <a:ext cx="10209228"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Turns out, for what it’s worth, that the measures of N by N Hermitian matrices with orthogonal, unitary, and self-dual eigenvectors as well as the </a:t>
            </a:r>
            <a:r>
              <a:rPr lang="el-GR" sz="1400">
                <a:latin typeface="Calibri" panose="020F0502020204030204" pitchFamily="34" charset="0"/>
                <a:ea typeface="Calibri" panose="020F0502020204030204" pitchFamily="34" charset="0"/>
                <a:cs typeface="Calibri" panose="020F0502020204030204" pitchFamily="34" charset="0"/>
              </a:rPr>
              <a:t>β</a:t>
            </a:r>
            <a:r>
              <a:rPr lang="en-US" sz="1400">
                <a:latin typeface="Calibri" panose="020F0502020204030204" pitchFamily="34" charset="0"/>
                <a:ea typeface="Calibri" panose="020F0502020204030204" pitchFamily="34" charset="0"/>
                <a:cs typeface="Calibri" panose="020F0502020204030204" pitchFamily="34" charset="0"/>
              </a:rPr>
              <a:t> = 1, 2, 4 transfer matrices have the following rough form in the eigenbasis (or in the latter case, the eigenbasis of MM†), respectively:</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3346438694"/>
              </p:ext>
            </p:extLst>
          </p:nvPr>
        </p:nvGraphicFramePr>
        <p:xfrm>
          <a:off x="434975" y="2047875"/>
          <a:ext cx="5421313" cy="633413"/>
        </p:xfrm>
        <a:graphic>
          <a:graphicData uri="http://schemas.openxmlformats.org/presentationml/2006/ole">
            <mc:AlternateContent xmlns:mc="http://schemas.openxmlformats.org/markup-compatibility/2006">
              <mc:Choice xmlns:v="urn:schemas-microsoft-com:vml" Requires="v">
                <p:oleObj spid="_x0000_s17423" name="Equation" r:id="rId4" imgW="3695400" imgH="431640" progId="Equation.DSMT4">
                  <p:embed/>
                </p:oleObj>
              </mc:Choice>
              <mc:Fallback>
                <p:oleObj name="Equation" r:id="rId4" imgW="3695400" imgH="431640" progId="Equation.DSMT4">
                  <p:embed/>
                  <p:pic>
                    <p:nvPicPr>
                      <p:cNvPr id="20" name="Object 19">
                        <a:extLst>
                          <a:ext uri="{FF2B5EF4-FFF2-40B4-BE49-F238E27FC236}">
                            <a16:creationId xmlns:a16="http://schemas.microsoft.com/office/drawing/2014/main" id="{EC6BFFDD-351F-4B87-AF54-8C4489C8922C}"/>
                          </a:ext>
                        </a:extLst>
                      </p:cNvPr>
                      <p:cNvPicPr>
                        <a:picLocks noChangeAspect="1" noChangeArrowheads="1"/>
                      </p:cNvPicPr>
                      <p:nvPr/>
                    </p:nvPicPr>
                    <p:blipFill>
                      <a:blip r:embed="rId5"/>
                      <a:srcRect/>
                      <a:stretch>
                        <a:fillRect/>
                      </a:stretch>
                    </p:blipFill>
                    <p:spPr bwMode="auto">
                      <a:xfrm>
                        <a:off x="434975" y="2047875"/>
                        <a:ext cx="5421313" cy="633413"/>
                      </a:xfrm>
                      <a:prstGeom prst="rect">
                        <a:avLst/>
                      </a:prstGeom>
                      <a:noFill/>
                    </p:spPr>
                  </p:pic>
                </p:oleObj>
              </mc:Fallback>
            </mc:AlternateContent>
          </a:graphicData>
        </a:graphic>
      </p:graphicFrame>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04281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46607" y="1118869"/>
            <a:ext cx="11316176"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In many contexts, matrices are random variables, and it is of interest to determine their probability distribution.  Often this distribution takes the form of the most random arrangement satisfying a few constraints, normalizability being one.   The ‘randomness’ or ‘entropy’ of a probability distribution is defined via:</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2382FE3A-7CF6-46DB-88D1-C2828168A77F}"/>
              </a:ext>
            </a:extLst>
          </p:cNvPr>
          <p:cNvGraphicFramePr>
            <a:graphicFrameLocks noChangeAspect="1"/>
          </p:cNvGraphicFramePr>
          <p:nvPr>
            <p:extLst>
              <p:ext uri="{D42A27DB-BD31-4B8C-83A1-F6EECF244321}">
                <p14:modId xmlns:p14="http://schemas.microsoft.com/office/powerpoint/2010/main" val="4269397145"/>
              </p:ext>
            </p:extLst>
          </p:nvPr>
        </p:nvGraphicFramePr>
        <p:xfrm>
          <a:off x="407170" y="2162862"/>
          <a:ext cx="2403475" cy="369888"/>
        </p:xfrm>
        <a:graphic>
          <a:graphicData uri="http://schemas.openxmlformats.org/presentationml/2006/ole">
            <mc:AlternateContent xmlns:mc="http://schemas.openxmlformats.org/markup-compatibility/2006">
              <mc:Choice xmlns:v="urn:schemas-microsoft-com:vml" Requires="v">
                <p:oleObj spid="_x0000_s7196" name="Equation" r:id="rId4" imgW="1815840" imgH="279360" progId="Equation.DSMT4">
                  <p:embed/>
                </p:oleObj>
              </mc:Choice>
              <mc:Fallback>
                <p:oleObj name="Equation" r:id="rId4" imgW="1815840" imgH="279360" progId="Equation.DSMT4">
                  <p:embed/>
                  <p:pic>
                    <p:nvPicPr>
                      <p:cNvPr id="6" name="Object 5">
                        <a:extLst>
                          <a:ext uri="{FF2B5EF4-FFF2-40B4-BE49-F238E27FC236}">
                            <a16:creationId xmlns:a16="http://schemas.microsoft.com/office/drawing/2014/main" id="{2382FE3A-7CF6-46DB-88D1-C2828168A77F}"/>
                          </a:ext>
                        </a:extLst>
                      </p:cNvPr>
                      <p:cNvPicPr>
                        <a:picLocks noChangeAspect="1" noChangeArrowheads="1"/>
                      </p:cNvPicPr>
                      <p:nvPr/>
                    </p:nvPicPr>
                    <p:blipFill>
                      <a:blip r:embed="rId5"/>
                      <a:srcRect/>
                      <a:stretch>
                        <a:fillRect/>
                      </a:stretch>
                    </p:blipFill>
                    <p:spPr bwMode="auto">
                      <a:xfrm>
                        <a:off x="407170" y="2162862"/>
                        <a:ext cx="2403475" cy="369888"/>
                      </a:xfrm>
                      <a:prstGeom prst="rect">
                        <a:avLst/>
                      </a:prstGeom>
                      <a:solidFill>
                        <a:srgbClr val="FFC000">
                          <a:alpha val="27000"/>
                        </a:srgbClr>
                      </a:solidFill>
                    </p:spPr>
                  </p:pic>
                </p:oleObj>
              </mc:Fallback>
            </mc:AlternateContent>
          </a:graphicData>
        </a:graphic>
      </p:graphicFrame>
      <p:graphicFrame>
        <p:nvGraphicFramePr>
          <p:cNvPr id="11" name="Object 10">
            <a:extLst>
              <a:ext uri="{FF2B5EF4-FFF2-40B4-BE49-F238E27FC236}">
                <a16:creationId xmlns:a16="http://schemas.microsoft.com/office/drawing/2014/main" id="{8DBCB764-20F1-4914-AE24-C38E4EA5DA6B}"/>
              </a:ext>
            </a:extLst>
          </p:cNvPr>
          <p:cNvGraphicFramePr>
            <a:graphicFrameLocks noChangeAspect="1"/>
          </p:cNvGraphicFramePr>
          <p:nvPr>
            <p:extLst>
              <p:ext uri="{D42A27DB-BD31-4B8C-83A1-F6EECF244321}">
                <p14:modId xmlns:p14="http://schemas.microsoft.com/office/powerpoint/2010/main" val="2847974755"/>
              </p:ext>
            </p:extLst>
          </p:nvPr>
        </p:nvGraphicFramePr>
        <p:xfrm>
          <a:off x="407170" y="3213675"/>
          <a:ext cx="2722563" cy="1249362"/>
        </p:xfrm>
        <a:graphic>
          <a:graphicData uri="http://schemas.openxmlformats.org/presentationml/2006/ole">
            <mc:AlternateContent xmlns:mc="http://schemas.openxmlformats.org/markup-compatibility/2006">
              <mc:Choice xmlns:v="urn:schemas-microsoft-com:vml" Requires="v">
                <p:oleObj spid="_x0000_s7197" name="Equation" r:id="rId6" imgW="2057400" imgH="939600" progId="Equation.DSMT4">
                  <p:embed/>
                </p:oleObj>
              </mc:Choice>
              <mc:Fallback>
                <p:oleObj name="Equation" r:id="rId6" imgW="2057400" imgH="939600" progId="Equation.DSMT4">
                  <p:embed/>
                  <p:pic>
                    <p:nvPicPr>
                      <p:cNvPr id="6" name="Object 5">
                        <a:extLst>
                          <a:ext uri="{FF2B5EF4-FFF2-40B4-BE49-F238E27FC236}">
                            <a16:creationId xmlns:a16="http://schemas.microsoft.com/office/drawing/2014/main" id="{2382FE3A-7CF6-46DB-88D1-C2828168A77F}"/>
                          </a:ext>
                        </a:extLst>
                      </p:cNvPr>
                      <p:cNvPicPr>
                        <a:picLocks noChangeAspect="1" noChangeArrowheads="1"/>
                      </p:cNvPicPr>
                      <p:nvPr/>
                    </p:nvPicPr>
                    <p:blipFill>
                      <a:blip r:embed="rId7"/>
                      <a:srcRect/>
                      <a:stretch>
                        <a:fillRect/>
                      </a:stretch>
                    </p:blipFill>
                    <p:spPr bwMode="auto">
                      <a:xfrm>
                        <a:off x="407170" y="3213675"/>
                        <a:ext cx="2722563" cy="124936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42724857-E1A5-4621-BE1E-21A5E8C5F8E2}"/>
              </a:ext>
            </a:extLst>
          </p:cNvPr>
          <p:cNvSpPr txBox="1"/>
          <p:nvPr/>
        </p:nvSpPr>
        <p:spPr>
          <a:xfrm>
            <a:off x="346607" y="2736733"/>
            <a:ext cx="10439170" cy="307777"/>
          </a:xfrm>
          <a:prstGeom prst="rect">
            <a:avLst/>
          </a:prstGeom>
          <a:noFill/>
        </p:spPr>
        <p:txBody>
          <a:bodyPr wrap="square" rtlCol="0">
            <a:spAutoFit/>
          </a:bodyPr>
          <a:lstStyle/>
          <a:p>
            <a:r>
              <a:rPr lang="en-US" sz="1400"/>
              <a:t>Keep in mind the difference between the p.d.f. of the matrices P(M), and the lower-case p(M), whose name I’m not aware of:</a:t>
            </a:r>
          </a:p>
        </p:txBody>
      </p:sp>
    </p:spTree>
    <p:extLst>
      <p:ext uri="{BB962C8B-B14F-4D97-AF65-F5344CB8AC3E}">
        <p14:creationId xmlns:p14="http://schemas.microsoft.com/office/powerpoint/2010/main" val="2224520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303316" cy="523220"/>
          </a:xfrm>
          <a:prstGeom prst="rect">
            <a:avLst/>
          </a:prstGeom>
          <a:noFill/>
        </p:spPr>
        <p:txBody>
          <a:bodyPr wrap="none" rtlCol="0">
            <a:spAutoFit/>
          </a:bodyPr>
          <a:lstStyle/>
          <a:p>
            <a:r>
              <a:rPr lang="en-US" sz="1400" b="1"/>
              <a:t>Example 1a</a:t>
            </a:r>
            <a:endParaRPr lang="en-US" b="1"/>
          </a:p>
          <a:p>
            <a:r>
              <a:rPr lang="en-US" sz="1400"/>
              <a:t>Let’s consider the maximum entropy ensemble of 2 by 2 symmetric matrices, subject to fixed average norm,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2028483553"/>
              </p:ext>
            </p:extLst>
          </p:nvPr>
        </p:nvGraphicFramePr>
        <p:xfrm>
          <a:off x="447087" y="2200275"/>
          <a:ext cx="4783138" cy="622300"/>
        </p:xfrm>
        <a:graphic>
          <a:graphicData uri="http://schemas.openxmlformats.org/presentationml/2006/ole">
            <mc:AlternateContent xmlns:mc="http://schemas.openxmlformats.org/markup-compatibility/2006">
              <mc:Choice xmlns:v="urn:schemas-microsoft-com:vml" Requires="v">
                <p:oleObj spid="_x0000_s12369" name="Equation" r:id="rId4" imgW="3670200" imgH="482400" progId="Equation.DSMT4">
                  <p:embed/>
                </p:oleObj>
              </mc:Choice>
              <mc:Fallback>
                <p:oleObj name="Equation" r:id="rId4" imgW="3670200" imgH="48240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5"/>
                      <a:srcRect/>
                      <a:stretch>
                        <a:fillRect/>
                      </a:stretch>
                    </p:blipFill>
                    <p:spPr bwMode="auto">
                      <a:xfrm>
                        <a:off x="447087" y="2200275"/>
                        <a:ext cx="4783138" cy="6223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2906500"/>
            <a:ext cx="10501458" cy="523220"/>
          </a:xfrm>
          <a:prstGeom prst="rect">
            <a:avLst/>
          </a:prstGeom>
          <a:noFill/>
        </p:spPr>
        <p:txBody>
          <a:bodyPr wrap="square" rtlCol="0">
            <a:spAutoFit/>
          </a:bodyPr>
          <a:lstStyle/>
          <a:p>
            <a:r>
              <a:rPr lang="en-US" sz="1400"/>
              <a:t>So we set up the equation to determine the p.d.f which maximizes entropy subject to fixed normalization and fixed average norm.  Note how the measure drops out…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1519069389"/>
              </p:ext>
            </p:extLst>
          </p:nvPr>
        </p:nvGraphicFramePr>
        <p:xfrm>
          <a:off x="472977" y="3486462"/>
          <a:ext cx="10377487" cy="1598612"/>
        </p:xfrm>
        <a:graphic>
          <a:graphicData uri="http://schemas.openxmlformats.org/presentationml/2006/ole">
            <mc:AlternateContent xmlns:mc="http://schemas.openxmlformats.org/markup-compatibility/2006">
              <mc:Choice xmlns:v="urn:schemas-microsoft-com:vml" Requires="v">
                <p:oleObj spid="_x0000_s12370" name="Equation" r:id="rId6" imgW="8216640" imgH="1269720" progId="Equation.DSMT4">
                  <p:embed/>
                </p:oleObj>
              </mc:Choice>
              <mc:Fallback>
                <p:oleObj name="Equation" r:id="rId6" imgW="8216640" imgH="1269720" progId="Equation.DSMT4">
                  <p:embed/>
                  <p:pic>
                    <p:nvPicPr>
                      <p:cNvPr id="0" name="Object 1"/>
                      <p:cNvPicPr>
                        <a:picLocks noChangeAspect="1" noChangeArrowheads="1"/>
                      </p:cNvPicPr>
                      <p:nvPr/>
                    </p:nvPicPr>
                    <p:blipFill>
                      <a:blip r:embed="rId7"/>
                      <a:srcRect/>
                      <a:stretch>
                        <a:fillRect/>
                      </a:stretch>
                    </p:blipFill>
                    <p:spPr bwMode="auto">
                      <a:xfrm>
                        <a:off x="472977" y="3486462"/>
                        <a:ext cx="10377487" cy="159861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2053832904"/>
              </p:ext>
            </p:extLst>
          </p:nvPr>
        </p:nvGraphicFramePr>
        <p:xfrm>
          <a:off x="472977" y="5938814"/>
          <a:ext cx="4289425" cy="528638"/>
        </p:xfrm>
        <a:graphic>
          <a:graphicData uri="http://schemas.openxmlformats.org/presentationml/2006/ole">
            <mc:AlternateContent xmlns:mc="http://schemas.openxmlformats.org/markup-compatibility/2006">
              <mc:Choice xmlns:v="urn:schemas-microsoft-com:vml" Requires="v">
                <p:oleObj spid="_x0000_s12371" name="Equation" r:id="rId8" imgW="3708360" imgH="457200" progId="Equation.DSMT4">
                  <p:embed/>
                </p:oleObj>
              </mc:Choice>
              <mc:Fallback>
                <p:oleObj name="Equation" r:id="rId8" imgW="3708360" imgH="457200" progId="Equation.DSMT4">
                  <p:embed/>
                  <p:pic>
                    <p:nvPicPr>
                      <p:cNvPr id="0" name="Object 5"/>
                      <p:cNvPicPr>
                        <a:picLocks noChangeAspect="1" noChangeArrowheads="1"/>
                      </p:cNvPicPr>
                      <p:nvPr/>
                    </p:nvPicPr>
                    <p:blipFill>
                      <a:blip r:embed="rId9"/>
                      <a:srcRect/>
                      <a:stretch>
                        <a:fillRect/>
                      </a:stretch>
                    </p:blipFill>
                    <p:spPr bwMode="auto">
                      <a:xfrm>
                        <a:off x="472977" y="5938814"/>
                        <a:ext cx="4289425" cy="528638"/>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410991" y="5240435"/>
            <a:ext cx="6301094" cy="523220"/>
          </a:xfrm>
          <a:prstGeom prst="rect">
            <a:avLst/>
          </a:prstGeom>
          <a:noFill/>
        </p:spPr>
        <p:txBody>
          <a:bodyPr wrap="square" rtlCol="0">
            <a:spAutoFit/>
          </a:bodyPr>
          <a:lstStyle/>
          <a:p>
            <a:r>
              <a:rPr lang="en-US" sz="1400"/>
              <a:t>Enforcing normalization, and the norm constraint, we come to the following, which we’ll note we can write in a coordinate free way::</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extLst>
              <p:ext uri="{D42A27DB-BD31-4B8C-83A1-F6EECF244321}">
                <p14:modId xmlns:p14="http://schemas.microsoft.com/office/powerpoint/2010/main" val="327889953"/>
              </p:ext>
            </p:extLst>
          </p:nvPr>
        </p:nvGraphicFramePr>
        <p:xfrm>
          <a:off x="7050021" y="5938814"/>
          <a:ext cx="4282334" cy="528638"/>
        </p:xfrm>
        <a:graphic>
          <a:graphicData uri="http://schemas.openxmlformats.org/presentationml/2006/ole">
            <mc:AlternateContent xmlns:mc="http://schemas.openxmlformats.org/markup-compatibility/2006">
              <mc:Choice xmlns:v="urn:schemas-microsoft-com:vml" Requires="v">
                <p:oleObj spid="_x0000_s12372" name="Equation" r:id="rId10" imgW="3708360" imgH="457200" progId="Equation.DSMT4">
                  <p:embed/>
                </p:oleObj>
              </mc:Choice>
              <mc:Fallback>
                <p:oleObj name="Equation" r:id="rId10" imgW="3708360" imgH="457200" progId="Equation.DSMT4">
                  <p:embed/>
                  <p:pic>
                    <p:nvPicPr>
                      <p:cNvPr id="0" name="Object 7"/>
                      <p:cNvPicPr>
                        <a:picLocks noChangeAspect="1" noChangeArrowheads="1"/>
                      </p:cNvPicPr>
                      <p:nvPr/>
                    </p:nvPicPr>
                    <p:blipFill>
                      <a:blip r:embed="rId11"/>
                      <a:srcRect/>
                      <a:stretch>
                        <a:fillRect/>
                      </a:stretch>
                    </p:blipFill>
                    <p:spPr bwMode="auto">
                      <a:xfrm>
                        <a:off x="7050021" y="5938814"/>
                        <a:ext cx="4282334" cy="528638"/>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69915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055299" cy="523220"/>
          </a:xfrm>
          <a:prstGeom prst="rect">
            <a:avLst/>
          </a:prstGeom>
          <a:noFill/>
        </p:spPr>
        <p:txBody>
          <a:bodyPr wrap="none" rtlCol="0">
            <a:spAutoFit/>
          </a:bodyPr>
          <a:lstStyle/>
          <a:p>
            <a:r>
              <a:rPr lang="en-US" sz="1400" b="1"/>
              <a:t>Example 1b</a:t>
            </a:r>
            <a:endParaRPr lang="en-US" b="1"/>
          </a:p>
          <a:p>
            <a:r>
              <a:rPr lang="en-US" sz="1400"/>
              <a:t>Let’s consider the maximum entropy ensemble of 2 by 2 symmetric matrices, subject to fixed average norm,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3015152135"/>
              </p:ext>
            </p:extLst>
          </p:nvPr>
        </p:nvGraphicFramePr>
        <p:xfrm>
          <a:off x="482404" y="2212006"/>
          <a:ext cx="6635750" cy="654050"/>
        </p:xfrm>
        <a:graphic>
          <a:graphicData uri="http://schemas.openxmlformats.org/presentationml/2006/ole">
            <mc:AlternateContent xmlns:mc="http://schemas.openxmlformats.org/markup-compatibility/2006">
              <mc:Choice xmlns:v="urn:schemas-microsoft-com:vml" Requires="v">
                <p:oleObj spid="_x0000_s13370" name="Equation" r:id="rId4" imgW="5092560" imgH="507960" progId="Equation.DSMT4">
                  <p:embed/>
                </p:oleObj>
              </mc:Choice>
              <mc:Fallback>
                <p:oleObj name="Equation" r:id="rId4" imgW="5092560" imgH="50796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5"/>
                      <a:srcRect/>
                      <a:stretch>
                        <a:fillRect/>
                      </a:stretch>
                    </p:blipFill>
                    <p:spPr bwMode="auto">
                      <a:xfrm>
                        <a:off x="482404" y="2212006"/>
                        <a:ext cx="6635750" cy="65405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10991" y="3039546"/>
            <a:ext cx="10501458" cy="307777"/>
          </a:xfrm>
          <a:prstGeom prst="rect">
            <a:avLst/>
          </a:prstGeom>
          <a:noFill/>
        </p:spPr>
        <p:txBody>
          <a:bodyPr wrap="square" rtlCol="0">
            <a:spAutoFit/>
          </a:bodyPr>
          <a:lstStyle/>
          <a:p>
            <a:r>
              <a:rPr lang="en-US" sz="1400"/>
              <a:t>So we set up the equation to determine the p.d.f which maximizes entropy subject to fixed normalization and fixed average norm.  </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464678241"/>
              </p:ext>
            </p:extLst>
          </p:nvPr>
        </p:nvGraphicFramePr>
        <p:xfrm>
          <a:off x="482404" y="3429000"/>
          <a:ext cx="9912350" cy="1598612"/>
        </p:xfrm>
        <a:graphic>
          <a:graphicData uri="http://schemas.openxmlformats.org/presentationml/2006/ole">
            <mc:AlternateContent xmlns:mc="http://schemas.openxmlformats.org/markup-compatibility/2006">
              <mc:Choice xmlns:v="urn:schemas-microsoft-com:vml" Requires="v">
                <p:oleObj spid="_x0000_s13371" name="Equation" r:id="rId6" imgW="7848360" imgH="1269720" progId="Equation.DSMT4">
                  <p:embed/>
                </p:oleObj>
              </mc:Choice>
              <mc:Fallback>
                <p:oleObj name="Equation" r:id="rId6" imgW="7848360" imgH="1269720" progId="Equation.DSMT4">
                  <p:embed/>
                  <p:pic>
                    <p:nvPicPr>
                      <p:cNvPr id="6" name="Object 5">
                        <a:extLst>
                          <a:ext uri="{FF2B5EF4-FFF2-40B4-BE49-F238E27FC236}">
                            <a16:creationId xmlns:a16="http://schemas.microsoft.com/office/drawing/2014/main" id="{82D61350-5B36-4F82-9A07-F2231BE6345D}"/>
                          </a:ext>
                        </a:extLst>
                      </p:cNvPr>
                      <p:cNvPicPr>
                        <a:picLocks noChangeAspect="1" noChangeArrowheads="1"/>
                      </p:cNvPicPr>
                      <p:nvPr/>
                    </p:nvPicPr>
                    <p:blipFill>
                      <a:blip r:embed="rId7"/>
                      <a:srcRect/>
                      <a:stretch>
                        <a:fillRect/>
                      </a:stretch>
                    </p:blipFill>
                    <p:spPr bwMode="auto">
                      <a:xfrm>
                        <a:off x="482404" y="3429000"/>
                        <a:ext cx="9912350" cy="159861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4105057404"/>
              </p:ext>
            </p:extLst>
          </p:nvPr>
        </p:nvGraphicFramePr>
        <p:xfrm>
          <a:off x="482404" y="5905601"/>
          <a:ext cx="3976474" cy="558955"/>
        </p:xfrm>
        <a:graphic>
          <a:graphicData uri="http://schemas.openxmlformats.org/presentationml/2006/ole">
            <mc:AlternateContent xmlns:mc="http://schemas.openxmlformats.org/markup-compatibility/2006">
              <mc:Choice xmlns:v="urn:schemas-microsoft-com:vml" Requires="v">
                <p:oleObj spid="_x0000_s13372" name="Equation" r:id="rId8" imgW="3251160" imgH="457200" progId="Equation.DSMT4">
                  <p:embed/>
                </p:oleObj>
              </mc:Choice>
              <mc:Fallback>
                <p:oleObj name="Equation" r:id="rId8" imgW="3251160" imgH="457200" progId="Equation.DSMT4">
                  <p:embed/>
                  <p:pic>
                    <p:nvPicPr>
                      <p:cNvPr id="9" name="Object 8">
                        <a:extLst>
                          <a:ext uri="{FF2B5EF4-FFF2-40B4-BE49-F238E27FC236}">
                            <a16:creationId xmlns:a16="http://schemas.microsoft.com/office/drawing/2014/main" id="{8DAC57E7-28F6-4B8D-8EC2-67DEA1F38DC8}"/>
                          </a:ext>
                        </a:extLst>
                      </p:cNvPr>
                      <p:cNvPicPr>
                        <a:picLocks noChangeAspect="1" noChangeArrowheads="1"/>
                      </p:cNvPicPr>
                      <p:nvPr/>
                    </p:nvPicPr>
                    <p:blipFill>
                      <a:blip r:embed="rId9"/>
                      <a:srcRect/>
                      <a:stretch>
                        <a:fillRect/>
                      </a:stretch>
                    </p:blipFill>
                    <p:spPr bwMode="auto">
                      <a:xfrm>
                        <a:off x="482404" y="5905601"/>
                        <a:ext cx="3976474" cy="55895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410990" y="5240435"/>
            <a:ext cx="8544473" cy="307777"/>
          </a:xfrm>
          <a:prstGeom prst="rect">
            <a:avLst/>
          </a:prstGeom>
          <a:noFill/>
        </p:spPr>
        <p:txBody>
          <a:bodyPr wrap="square" rtlCol="0">
            <a:spAutoFit/>
          </a:bodyPr>
          <a:lstStyle/>
          <a:p>
            <a:r>
              <a:rPr lang="en-US" sz="1400"/>
              <a:t>Enforcing normalization, and the norm constraint, we come to the same result as before.  </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nvGraphicFramePr>
        <p:xfrm>
          <a:off x="7050021" y="5938814"/>
          <a:ext cx="4282334" cy="528638"/>
        </p:xfrm>
        <a:graphic>
          <a:graphicData uri="http://schemas.openxmlformats.org/presentationml/2006/ole">
            <mc:AlternateContent xmlns:mc="http://schemas.openxmlformats.org/markup-compatibility/2006">
              <mc:Choice xmlns:v="urn:schemas-microsoft-com:vml" Requires="v">
                <p:oleObj spid="_x0000_s13373" name="Equation" r:id="rId10" imgW="3708360" imgH="457200" progId="Equation.DSMT4">
                  <p:embed/>
                </p:oleObj>
              </mc:Choice>
              <mc:Fallback>
                <p:oleObj name="Equation" r:id="rId10" imgW="3708360" imgH="457200" progId="Equation.DSMT4">
                  <p:embed/>
                  <p:pic>
                    <p:nvPicPr>
                      <p:cNvPr id="14" name="Object 13">
                        <a:extLst>
                          <a:ext uri="{FF2B5EF4-FFF2-40B4-BE49-F238E27FC236}">
                            <a16:creationId xmlns:a16="http://schemas.microsoft.com/office/drawing/2014/main" id="{EA36D791-31A4-4937-8690-6C2C64A0935E}"/>
                          </a:ext>
                        </a:extLst>
                      </p:cNvPr>
                      <p:cNvPicPr>
                        <a:picLocks noChangeAspect="1" noChangeArrowheads="1"/>
                      </p:cNvPicPr>
                      <p:nvPr/>
                    </p:nvPicPr>
                    <p:blipFill>
                      <a:blip r:embed="rId11"/>
                      <a:srcRect/>
                      <a:stretch>
                        <a:fillRect/>
                      </a:stretch>
                    </p:blipFill>
                    <p:spPr bwMode="auto">
                      <a:xfrm>
                        <a:off x="7050021" y="5938814"/>
                        <a:ext cx="4282334" cy="528638"/>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0803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294724" cy="523220"/>
          </a:xfrm>
          <a:prstGeom prst="rect">
            <a:avLst/>
          </a:prstGeom>
          <a:noFill/>
        </p:spPr>
        <p:txBody>
          <a:bodyPr wrap="none" rtlCol="0">
            <a:spAutoFit/>
          </a:bodyPr>
          <a:lstStyle/>
          <a:p>
            <a:r>
              <a:rPr lang="en-US" sz="1400" b="1"/>
              <a:t>Example 2</a:t>
            </a:r>
            <a:endParaRPr lang="en-US" b="1"/>
          </a:p>
          <a:p>
            <a:r>
              <a:rPr lang="en-US" sz="1400"/>
              <a:t>Let’s consider the maximum entropy ensemble of 2 by 2 hermitian matrices, subject to fixed average norm,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884887245"/>
              </p:ext>
            </p:extLst>
          </p:nvPr>
        </p:nvGraphicFramePr>
        <p:xfrm>
          <a:off x="472977" y="2189250"/>
          <a:ext cx="8093075" cy="622300"/>
        </p:xfrm>
        <a:graphic>
          <a:graphicData uri="http://schemas.openxmlformats.org/presentationml/2006/ole">
            <mc:AlternateContent xmlns:mc="http://schemas.openxmlformats.org/markup-compatibility/2006">
              <mc:Choice xmlns:v="urn:schemas-microsoft-com:vml" Requires="v">
                <p:oleObj spid="_x0000_s14398" name="Equation" r:id="rId4" imgW="6210000" imgH="482400" progId="Equation.DSMT4">
                  <p:embed/>
                </p:oleObj>
              </mc:Choice>
              <mc:Fallback>
                <p:oleObj name="Equation" r:id="rId4" imgW="6210000" imgH="48240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5"/>
                      <a:srcRect/>
                      <a:stretch>
                        <a:fillRect/>
                      </a:stretch>
                    </p:blipFill>
                    <p:spPr bwMode="auto">
                      <a:xfrm>
                        <a:off x="472977" y="2189250"/>
                        <a:ext cx="8093075" cy="6223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2906500"/>
            <a:ext cx="10501458" cy="523220"/>
          </a:xfrm>
          <a:prstGeom prst="rect">
            <a:avLst/>
          </a:prstGeom>
          <a:noFill/>
        </p:spPr>
        <p:txBody>
          <a:bodyPr wrap="square" rtlCol="0">
            <a:spAutoFit/>
          </a:bodyPr>
          <a:lstStyle/>
          <a:p>
            <a:r>
              <a:rPr lang="en-US" sz="1400"/>
              <a:t>So we set up the equation to determine the p.d.f which maximizes entropy subject to fixed normalization and fixed average norm, and not concern ourselves with the form of the measure since it doesn’t matter…</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3920938525"/>
              </p:ext>
            </p:extLst>
          </p:nvPr>
        </p:nvGraphicFramePr>
        <p:xfrm>
          <a:off x="472977" y="3488146"/>
          <a:ext cx="9961562" cy="1693863"/>
        </p:xfrm>
        <a:graphic>
          <a:graphicData uri="http://schemas.openxmlformats.org/presentationml/2006/ole">
            <mc:AlternateContent xmlns:mc="http://schemas.openxmlformats.org/markup-compatibility/2006">
              <mc:Choice xmlns:v="urn:schemas-microsoft-com:vml" Requires="v">
                <p:oleObj spid="_x0000_s14399" name="Equation" r:id="rId6" imgW="7886520" imgH="1346040" progId="Equation.DSMT4">
                  <p:embed/>
                </p:oleObj>
              </mc:Choice>
              <mc:Fallback>
                <p:oleObj name="Equation" r:id="rId6" imgW="7886520" imgH="1346040" progId="Equation.DSMT4">
                  <p:embed/>
                  <p:pic>
                    <p:nvPicPr>
                      <p:cNvPr id="6" name="Object 5">
                        <a:extLst>
                          <a:ext uri="{FF2B5EF4-FFF2-40B4-BE49-F238E27FC236}">
                            <a16:creationId xmlns:a16="http://schemas.microsoft.com/office/drawing/2014/main" id="{82D61350-5B36-4F82-9A07-F2231BE6345D}"/>
                          </a:ext>
                        </a:extLst>
                      </p:cNvPr>
                      <p:cNvPicPr>
                        <a:picLocks noChangeAspect="1" noChangeArrowheads="1"/>
                      </p:cNvPicPr>
                      <p:nvPr/>
                    </p:nvPicPr>
                    <p:blipFill>
                      <a:blip r:embed="rId7"/>
                      <a:srcRect/>
                      <a:stretch>
                        <a:fillRect/>
                      </a:stretch>
                    </p:blipFill>
                    <p:spPr bwMode="auto">
                      <a:xfrm>
                        <a:off x="472977" y="3488146"/>
                        <a:ext cx="9961562" cy="169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3032950963"/>
              </p:ext>
            </p:extLst>
          </p:nvPr>
        </p:nvGraphicFramePr>
        <p:xfrm>
          <a:off x="486167" y="5938838"/>
          <a:ext cx="4186238" cy="528637"/>
        </p:xfrm>
        <a:graphic>
          <a:graphicData uri="http://schemas.openxmlformats.org/presentationml/2006/ole">
            <mc:AlternateContent xmlns:mc="http://schemas.openxmlformats.org/markup-compatibility/2006">
              <mc:Choice xmlns:v="urn:schemas-microsoft-com:vml" Requires="v">
                <p:oleObj spid="_x0000_s14400" name="Equation" r:id="rId8" imgW="3619440" imgH="457200" progId="Equation.DSMT4">
                  <p:embed/>
                </p:oleObj>
              </mc:Choice>
              <mc:Fallback>
                <p:oleObj name="Equation" r:id="rId8" imgW="3619440" imgH="457200" progId="Equation.DSMT4">
                  <p:embed/>
                  <p:pic>
                    <p:nvPicPr>
                      <p:cNvPr id="9" name="Object 8">
                        <a:extLst>
                          <a:ext uri="{FF2B5EF4-FFF2-40B4-BE49-F238E27FC236}">
                            <a16:creationId xmlns:a16="http://schemas.microsoft.com/office/drawing/2014/main" id="{8DAC57E7-28F6-4B8D-8EC2-67DEA1F38DC8}"/>
                          </a:ext>
                        </a:extLst>
                      </p:cNvPr>
                      <p:cNvPicPr>
                        <a:picLocks noChangeAspect="1" noChangeArrowheads="1"/>
                      </p:cNvPicPr>
                      <p:nvPr/>
                    </p:nvPicPr>
                    <p:blipFill>
                      <a:blip r:embed="rId9"/>
                      <a:srcRect/>
                      <a:stretch>
                        <a:fillRect/>
                      </a:stretch>
                    </p:blipFill>
                    <p:spPr bwMode="auto">
                      <a:xfrm>
                        <a:off x="486167" y="5938838"/>
                        <a:ext cx="4186238" cy="52863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395927" y="5286864"/>
            <a:ext cx="10580663" cy="523220"/>
          </a:xfrm>
          <a:prstGeom prst="rect">
            <a:avLst/>
          </a:prstGeom>
          <a:noFill/>
        </p:spPr>
        <p:txBody>
          <a:bodyPr wrap="square" rtlCol="0">
            <a:spAutoFit/>
          </a:bodyPr>
          <a:lstStyle/>
          <a:p>
            <a:r>
              <a:rPr lang="en-US" sz="1400"/>
              <a:t>Enforcing normalization, and the norm constraint, in regards to which we must take care to express all d.o.f., we come to the following, which we’ll note we can write in a coordinate free way::</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extLst>
              <p:ext uri="{D42A27DB-BD31-4B8C-83A1-F6EECF244321}">
                <p14:modId xmlns:p14="http://schemas.microsoft.com/office/powerpoint/2010/main" val="3503367616"/>
              </p:ext>
            </p:extLst>
          </p:nvPr>
        </p:nvGraphicFramePr>
        <p:xfrm>
          <a:off x="7100888" y="5938838"/>
          <a:ext cx="4178300" cy="528637"/>
        </p:xfrm>
        <a:graphic>
          <a:graphicData uri="http://schemas.openxmlformats.org/presentationml/2006/ole">
            <mc:AlternateContent xmlns:mc="http://schemas.openxmlformats.org/markup-compatibility/2006">
              <mc:Choice xmlns:v="urn:schemas-microsoft-com:vml" Requires="v">
                <p:oleObj spid="_x0000_s14401" name="Equation" r:id="rId10" imgW="3619440" imgH="457200" progId="Equation.DSMT4">
                  <p:embed/>
                </p:oleObj>
              </mc:Choice>
              <mc:Fallback>
                <p:oleObj name="Equation" r:id="rId10" imgW="3619440" imgH="457200" progId="Equation.DSMT4">
                  <p:embed/>
                  <p:pic>
                    <p:nvPicPr>
                      <p:cNvPr id="14" name="Object 13">
                        <a:extLst>
                          <a:ext uri="{FF2B5EF4-FFF2-40B4-BE49-F238E27FC236}">
                            <a16:creationId xmlns:a16="http://schemas.microsoft.com/office/drawing/2014/main" id="{EA36D791-31A4-4937-8690-6C2C64A0935E}"/>
                          </a:ext>
                        </a:extLst>
                      </p:cNvPr>
                      <p:cNvPicPr>
                        <a:picLocks noChangeAspect="1" noChangeArrowheads="1"/>
                      </p:cNvPicPr>
                      <p:nvPr/>
                    </p:nvPicPr>
                    <p:blipFill>
                      <a:blip r:embed="rId11"/>
                      <a:srcRect/>
                      <a:stretch>
                        <a:fillRect/>
                      </a:stretch>
                    </p:blipFill>
                    <p:spPr bwMode="auto">
                      <a:xfrm>
                        <a:off x="7100888" y="5938838"/>
                        <a:ext cx="4178300" cy="528637"/>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01446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8154184"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For what it’s worth, the max-entropy ensembles for Hermitian N by N matrices subject to normalization and fixed average norm can all be written in a coordinate free way, as follows:</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FF23D873-472D-471E-AC21-08AFD4C919B8}"/>
              </a:ext>
            </a:extLst>
          </p:cNvPr>
          <p:cNvGraphicFramePr>
            <a:graphicFrameLocks noChangeAspect="1"/>
          </p:cNvGraphicFramePr>
          <p:nvPr>
            <p:extLst>
              <p:ext uri="{D42A27DB-BD31-4B8C-83A1-F6EECF244321}">
                <p14:modId xmlns:p14="http://schemas.microsoft.com/office/powerpoint/2010/main" val="2689866203"/>
              </p:ext>
            </p:extLst>
          </p:nvPr>
        </p:nvGraphicFramePr>
        <p:xfrm>
          <a:off x="479425" y="1957388"/>
          <a:ext cx="4408488" cy="1171575"/>
        </p:xfrm>
        <a:graphic>
          <a:graphicData uri="http://schemas.openxmlformats.org/presentationml/2006/ole">
            <mc:AlternateContent xmlns:mc="http://schemas.openxmlformats.org/markup-compatibility/2006">
              <mc:Choice xmlns:v="urn:schemas-microsoft-com:vml" Requires="v">
                <p:oleObj spid="_x0000_s15387" name="Equation" r:id="rId4" imgW="3149280" imgH="838080" progId="Equation.DSMT4">
                  <p:embed/>
                </p:oleObj>
              </mc:Choice>
              <mc:Fallback>
                <p:oleObj name="Equation" r:id="rId4" imgW="3149280" imgH="838080" progId="Equation.DSMT4">
                  <p:embed/>
                  <p:pic>
                    <p:nvPicPr>
                      <p:cNvPr id="0" name="Object 1"/>
                      <p:cNvPicPr>
                        <a:picLocks noChangeAspect="1" noChangeArrowheads="1"/>
                      </p:cNvPicPr>
                      <p:nvPr/>
                    </p:nvPicPr>
                    <p:blipFill>
                      <a:blip r:embed="rId5"/>
                      <a:srcRect/>
                      <a:stretch>
                        <a:fillRect/>
                      </a:stretch>
                    </p:blipFill>
                    <p:spPr bwMode="auto">
                      <a:xfrm>
                        <a:off x="479425" y="1957388"/>
                        <a:ext cx="4408488" cy="1171575"/>
                      </a:xfrm>
                      <a:prstGeom prst="rect">
                        <a:avLst/>
                      </a:prstGeom>
                      <a:solidFill>
                        <a:srgbClr val="A4FAC5">
                          <a:alpha val="47000"/>
                        </a:srgbClr>
                      </a:solidFill>
                    </p:spPr>
                  </p:pic>
                </p:oleObj>
              </mc:Fallback>
            </mc:AlternateContent>
          </a:graphicData>
        </a:graphic>
      </p:graphicFrame>
      <p:sp>
        <p:nvSpPr>
          <p:cNvPr id="18" name="Rectangle 17">
            <a:extLst>
              <a:ext uri="{FF2B5EF4-FFF2-40B4-BE49-F238E27FC236}">
                <a16:creationId xmlns:a16="http://schemas.microsoft.com/office/drawing/2014/main" id="{F5B889C5-8460-48AE-96B2-DB31DD71527F}"/>
              </a:ext>
            </a:extLst>
          </p:cNvPr>
          <p:cNvSpPr/>
          <p:nvPr/>
        </p:nvSpPr>
        <p:spPr>
          <a:xfrm>
            <a:off x="395926" y="3335253"/>
            <a:ext cx="10218655"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Note the appellation orthogonal, unitary, symplectic, refers to the form of the eigenvectors of those ensembles.  The first is comprised of real #’s (element = its transpose), the second complex #’s (element = complex conjugate of transpose), and the latter quaternions (element = dual of its transpose).  And in the eigenbasis, this would work out to:</a:t>
            </a:r>
          </a:p>
        </p:txBody>
      </p:sp>
      <p:sp>
        <p:nvSpPr>
          <p:cNvPr id="11" name="Rectangle 6">
            <a:extLst>
              <a:ext uri="{FF2B5EF4-FFF2-40B4-BE49-F238E27FC236}">
                <a16:creationId xmlns:a16="http://schemas.microsoft.com/office/drawing/2014/main" id="{455CB136-596B-4494-A9F8-1EE466B6E175}"/>
              </a:ext>
            </a:extLst>
          </p:cNvPr>
          <p:cNvSpPr>
            <a:spLocks noChangeArrowheads="1"/>
          </p:cNvSpPr>
          <p:nvPr/>
        </p:nvSpPr>
        <p:spPr bwMode="auto">
          <a:xfrm>
            <a:off x="0"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466FC5B9-873B-44FE-9238-710240EE9F6D}"/>
              </a:ext>
            </a:extLst>
          </p:cNvPr>
          <p:cNvGraphicFramePr>
            <a:graphicFrameLocks noChangeAspect="1"/>
          </p:cNvGraphicFramePr>
          <p:nvPr>
            <p:extLst>
              <p:ext uri="{D42A27DB-BD31-4B8C-83A1-F6EECF244321}">
                <p14:modId xmlns:p14="http://schemas.microsoft.com/office/powerpoint/2010/main" val="766900390"/>
              </p:ext>
            </p:extLst>
          </p:nvPr>
        </p:nvGraphicFramePr>
        <p:xfrm>
          <a:off x="403225" y="4219575"/>
          <a:ext cx="4683125" cy="649288"/>
        </p:xfrm>
        <a:graphic>
          <a:graphicData uri="http://schemas.openxmlformats.org/presentationml/2006/ole">
            <mc:AlternateContent xmlns:mc="http://schemas.openxmlformats.org/markup-compatibility/2006">
              <mc:Choice xmlns:v="urn:schemas-microsoft-com:vml" Requires="v">
                <p:oleObj spid="_x0000_s15388" name="Equation" r:id="rId6" imgW="3517560" imgH="482400" progId="Equation.DSMT4">
                  <p:embed/>
                </p:oleObj>
              </mc:Choice>
              <mc:Fallback>
                <p:oleObj name="Equation" r:id="rId6" imgW="3517560" imgH="482400" progId="Equation.DSMT4">
                  <p:embed/>
                  <p:pic>
                    <p:nvPicPr>
                      <p:cNvPr id="0" name="Object 5"/>
                      <p:cNvPicPr>
                        <a:picLocks noChangeAspect="1" noChangeArrowheads="1"/>
                      </p:cNvPicPr>
                      <p:nvPr/>
                    </p:nvPicPr>
                    <p:blipFill>
                      <a:blip r:embed="rId7"/>
                      <a:srcRect/>
                      <a:stretch>
                        <a:fillRect/>
                      </a:stretch>
                    </p:blipFill>
                    <p:spPr bwMode="auto">
                      <a:xfrm>
                        <a:off x="403225" y="4219575"/>
                        <a:ext cx="4683125" cy="6492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15263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529511" cy="602742"/>
          </a:xfrm>
        </p:spPr>
        <p:txBody>
          <a:bodyPr>
            <a:normAutofit fontScale="90000"/>
          </a:bodyPr>
          <a:lstStyle/>
          <a:p>
            <a:r>
              <a:rPr lang="en-US" sz="3600" b="1" u="sng">
                <a:latin typeface="+mn-lt"/>
              </a:rPr>
              <a:t>Random Matrices (Products)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75063" y="1199472"/>
            <a:ext cx="10812543"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Sums of random numbers obey the CLT.  Products of random numbers do the same, once you take the ln.  And in same sense, products of random matrices have limiting properties.  In particular we can write:</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6">
            <a:extLst>
              <a:ext uri="{FF2B5EF4-FFF2-40B4-BE49-F238E27FC236}">
                <a16:creationId xmlns:a16="http://schemas.microsoft.com/office/drawing/2014/main" id="{455CB136-596B-4494-A9F8-1EE466B6E175}"/>
              </a:ext>
            </a:extLst>
          </p:cNvPr>
          <p:cNvSpPr>
            <a:spLocks noChangeArrowheads="1"/>
          </p:cNvSpPr>
          <p:nvPr/>
        </p:nvSpPr>
        <p:spPr bwMode="auto">
          <a:xfrm>
            <a:off x="0"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2AE2F3F8-72F7-4F85-AF1D-C360EEFB4689}"/>
              </a:ext>
            </a:extLst>
          </p:cNvPr>
          <p:cNvGraphicFramePr>
            <a:graphicFrameLocks noChangeAspect="1"/>
          </p:cNvGraphicFramePr>
          <p:nvPr>
            <p:extLst>
              <p:ext uri="{D42A27DB-BD31-4B8C-83A1-F6EECF244321}">
                <p14:modId xmlns:p14="http://schemas.microsoft.com/office/powerpoint/2010/main" val="1559427242"/>
              </p:ext>
            </p:extLst>
          </p:nvPr>
        </p:nvGraphicFramePr>
        <p:xfrm>
          <a:off x="427251" y="1857865"/>
          <a:ext cx="4013200" cy="411163"/>
        </p:xfrm>
        <a:graphic>
          <a:graphicData uri="http://schemas.openxmlformats.org/presentationml/2006/ole">
            <mc:AlternateContent xmlns:mc="http://schemas.openxmlformats.org/markup-compatibility/2006">
              <mc:Choice xmlns:v="urn:schemas-microsoft-com:vml" Requires="v">
                <p:oleObj spid="_x0000_s18457" name="Equation" r:id="rId4" imgW="2844720" imgH="291960" progId="Equation.DSMT4">
                  <p:embed/>
                </p:oleObj>
              </mc:Choice>
              <mc:Fallback>
                <p:oleObj name="Equation" r:id="rId4" imgW="2844720" imgH="291960" progId="Equation.DSMT4">
                  <p:embed/>
                  <p:pic>
                    <p:nvPicPr>
                      <p:cNvPr id="32" name="Object 31">
                        <a:extLst>
                          <a:ext uri="{FF2B5EF4-FFF2-40B4-BE49-F238E27FC236}">
                            <a16:creationId xmlns:a16="http://schemas.microsoft.com/office/drawing/2014/main" id="{646D6CF0-1F4D-4E3B-97C1-7602F3C01F41}"/>
                          </a:ext>
                        </a:extLst>
                      </p:cNvPr>
                      <p:cNvPicPr/>
                      <p:nvPr/>
                    </p:nvPicPr>
                    <p:blipFill>
                      <a:blip r:embed="rId5"/>
                      <a:stretch>
                        <a:fillRect/>
                      </a:stretch>
                    </p:blipFill>
                    <p:spPr>
                      <a:xfrm>
                        <a:off x="427251" y="1857865"/>
                        <a:ext cx="4013200" cy="4111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BA54BCA2-BFD1-4901-AD57-17D7828834D0}"/>
              </a:ext>
            </a:extLst>
          </p:cNvPr>
          <p:cNvSpPr txBox="1"/>
          <p:nvPr/>
        </p:nvSpPr>
        <p:spPr>
          <a:xfrm>
            <a:off x="375063" y="2445255"/>
            <a:ext cx="11568698" cy="738664"/>
          </a:xfrm>
          <a:prstGeom prst="rect">
            <a:avLst/>
          </a:prstGeom>
          <a:noFill/>
        </p:spPr>
        <p:txBody>
          <a:bodyPr wrap="square" rtlCol="0">
            <a:spAutoFit/>
          </a:bodyPr>
          <a:lstStyle/>
          <a:p>
            <a:r>
              <a:rPr lang="en-US" sz="1400"/>
              <a:t>(parenthetically, we can see how you’d have to take a sort of weak disorder limit to get a finite result when you go to the continuum.  Still an open question what you’re losing in this process) Now these exponents, by Oseledec’s theorem, approach a limiting delta function distribution </a:t>
            </a:r>
            <a:r>
              <a:rPr lang="el-GR" sz="1400"/>
              <a:t>ν</a:t>
            </a:r>
            <a:r>
              <a:rPr lang="en-US" sz="1400"/>
              <a:t> = (</a:t>
            </a:r>
            <a:r>
              <a:rPr lang="el-GR" sz="1400"/>
              <a:t>ν</a:t>
            </a:r>
            <a:r>
              <a:rPr lang="en-US" sz="1400" baseline="-25000"/>
              <a:t>ave</a:t>
            </a:r>
            <a:r>
              <a:rPr lang="en-US" sz="1400"/>
              <a:t> + </a:t>
            </a:r>
            <a:r>
              <a:rPr lang="el-GR" sz="1400"/>
              <a:t>ν</a:t>
            </a:r>
            <a:r>
              <a:rPr lang="en-US" sz="1400" baseline="-25000"/>
              <a:t>std</a:t>
            </a:r>
            <a:r>
              <a:rPr lang="en-US" sz="1400"/>
              <a:t>W/√N), whose mean and std depends only on symmetry (W is white noise variable)?  For instance, consider a 1D example,</a:t>
            </a:r>
          </a:p>
        </p:txBody>
      </p:sp>
      <p:graphicFrame>
        <p:nvGraphicFramePr>
          <p:cNvPr id="5" name="Object 4">
            <a:extLst>
              <a:ext uri="{FF2B5EF4-FFF2-40B4-BE49-F238E27FC236}">
                <a16:creationId xmlns:a16="http://schemas.microsoft.com/office/drawing/2014/main" id="{0ABE5C83-E506-45D7-B484-B11E4B122F7C}"/>
              </a:ext>
            </a:extLst>
          </p:cNvPr>
          <p:cNvGraphicFramePr>
            <a:graphicFrameLocks noChangeAspect="1"/>
          </p:cNvGraphicFramePr>
          <p:nvPr>
            <p:extLst>
              <p:ext uri="{D42A27DB-BD31-4B8C-83A1-F6EECF244321}">
                <p14:modId xmlns:p14="http://schemas.microsoft.com/office/powerpoint/2010/main" val="943418029"/>
              </p:ext>
            </p:extLst>
          </p:nvPr>
        </p:nvGraphicFramePr>
        <p:xfrm>
          <a:off x="470112" y="3209314"/>
          <a:ext cx="1349375" cy="1387475"/>
        </p:xfrm>
        <a:graphic>
          <a:graphicData uri="http://schemas.openxmlformats.org/presentationml/2006/ole">
            <mc:AlternateContent xmlns:mc="http://schemas.openxmlformats.org/markup-compatibility/2006">
              <mc:Choice xmlns:v="urn:schemas-microsoft-com:vml" Requires="v">
                <p:oleObj spid="_x0000_s18458" name="Equation" r:id="rId6" imgW="939600" imgH="965160" progId="Equation.DSMT4">
                  <p:embed/>
                </p:oleObj>
              </mc:Choice>
              <mc:Fallback>
                <p:oleObj name="Equation" r:id="rId6" imgW="939600" imgH="965160" progId="Equation.DSMT4">
                  <p:embed/>
                  <p:pic>
                    <p:nvPicPr>
                      <p:cNvPr id="0" name="Object 4"/>
                      <p:cNvPicPr>
                        <a:picLocks noChangeAspect="1" noChangeArrowheads="1"/>
                      </p:cNvPicPr>
                      <p:nvPr/>
                    </p:nvPicPr>
                    <p:blipFill>
                      <a:blip r:embed="rId7"/>
                      <a:srcRect/>
                      <a:stretch>
                        <a:fillRect/>
                      </a:stretch>
                    </p:blipFill>
                    <p:spPr bwMode="auto">
                      <a:xfrm>
                        <a:off x="470112" y="3209314"/>
                        <a:ext cx="1349375" cy="13874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DC398C86-E04E-45E9-A2F7-84FC43095B24}"/>
              </a:ext>
            </a:extLst>
          </p:cNvPr>
          <p:cNvSpPr txBox="1"/>
          <p:nvPr/>
        </p:nvSpPr>
        <p:spPr>
          <a:xfrm>
            <a:off x="427251" y="4687895"/>
            <a:ext cx="11568698" cy="738664"/>
          </a:xfrm>
          <a:prstGeom prst="rect">
            <a:avLst/>
          </a:prstGeom>
          <a:noFill/>
        </p:spPr>
        <p:txBody>
          <a:bodyPr wrap="square" rtlCol="0">
            <a:spAutoFit/>
          </a:bodyPr>
          <a:lstStyle/>
          <a:p>
            <a:r>
              <a:rPr lang="en-US" sz="1400"/>
              <a:t>And so clearly, </a:t>
            </a:r>
            <a:r>
              <a:rPr lang="el-GR" sz="1400"/>
              <a:t>ν</a:t>
            </a:r>
            <a:r>
              <a:rPr lang="en-US" sz="1400"/>
              <a:t>, is a normally distributed variable with mean &lt;ln(m)&gt;, and variance &lt;ln(m)&gt;</a:t>
            </a:r>
            <a:r>
              <a:rPr lang="en-US" sz="1400" baseline="-25000"/>
              <a:t>2</a:t>
            </a:r>
            <a:r>
              <a:rPr lang="en-US" sz="1400"/>
              <a:t>/N.   And so we can write it as a random variable in the form given in that paragraph above.  Note its probability distribution converges to a delta function in the large N limit, and so in that sense, it simply converges to a real #.  Moving on, there is a formula for the largest Lyapunov exponent,</a:t>
            </a:r>
          </a:p>
        </p:txBody>
      </p:sp>
      <p:graphicFrame>
        <p:nvGraphicFramePr>
          <p:cNvPr id="7" name="Object 6">
            <a:extLst>
              <a:ext uri="{FF2B5EF4-FFF2-40B4-BE49-F238E27FC236}">
                <a16:creationId xmlns:a16="http://schemas.microsoft.com/office/drawing/2014/main" id="{159EBAAB-4797-4F69-AEDE-234795A84612}"/>
              </a:ext>
            </a:extLst>
          </p:cNvPr>
          <p:cNvGraphicFramePr>
            <a:graphicFrameLocks noChangeAspect="1"/>
          </p:cNvGraphicFramePr>
          <p:nvPr>
            <p:extLst>
              <p:ext uri="{D42A27DB-BD31-4B8C-83A1-F6EECF244321}">
                <p14:modId xmlns:p14="http://schemas.microsoft.com/office/powerpoint/2010/main" val="334269658"/>
              </p:ext>
            </p:extLst>
          </p:nvPr>
        </p:nvGraphicFramePr>
        <p:xfrm>
          <a:off x="509555" y="5535812"/>
          <a:ext cx="3216275" cy="560387"/>
        </p:xfrm>
        <a:graphic>
          <a:graphicData uri="http://schemas.openxmlformats.org/presentationml/2006/ole">
            <mc:AlternateContent xmlns:mc="http://schemas.openxmlformats.org/markup-compatibility/2006">
              <mc:Choice xmlns:v="urn:schemas-microsoft-com:vml" Requires="v">
                <p:oleObj spid="_x0000_s18459" name="Equation" r:id="rId8" imgW="2666880" imgH="457200" progId="Equation.DSMT4">
                  <p:embed/>
                </p:oleObj>
              </mc:Choice>
              <mc:Fallback>
                <p:oleObj name="Equation" r:id="rId8" imgW="2666880" imgH="457200" progId="Equation.DSMT4">
                  <p:embed/>
                  <p:pic>
                    <p:nvPicPr>
                      <p:cNvPr id="0" name="Object 8"/>
                      <p:cNvPicPr>
                        <a:picLocks noChangeAspect="1" noChangeArrowheads="1"/>
                      </p:cNvPicPr>
                      <p:nvPr/>
                    </p:nvPicPr>
                    <p:blipFill>
                      <a:blip r:embed="rId9"/>
                      <a:srcRect/>
                      <a:stretch>
                        <a:fillRect/>
                      </a:stretch>
                    </p:blipFill>
                    <p:spPr bwMode="auto">
                      <a:xfrm>
                        <a:off x="509555" y="5535812"/>
                        <a:ext cx="3216275" cy="560387"/>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721A51C4-5FC4-47E0-84D4-F0F5C32C3157}"/>
              </a:ext>
            </a:extLst>
          </p:cNvPr>
          <p:cNvSpPr txBox="1"/>
          <p:nvPr/>
        </p:nvSpPr>
        <p:spPr>
          <a:xfrm>
            <a:off x="470112" y="6342260"/>
            <a:ext cx="6204065" cy="307777"/>
          </a:xfrm>
          <a:prstGeom prst="rect">
            <a:avLst/>
          </a:prstGeom>
          <a:noFill/>
        </p:spPr>
        <p:txBody>
          <a:bodyPr wrap="square" rtlCol="0">
            <a:spAutoFit/>
          </a:bodyPr>
          <a:lstStyle/>
          <a:p>
            <a:r>
              <a:rPr lang="en-US" sz="1400"/>
              <a:t>where || || is the Euclidian norm.</a:t>
            </a:r>
          </a:p>
        </p:txBody>
      </p:sp>
    </p:spTree>
    <p:extLst>
      <p:ext uri="{BB962C8B-B14F-4D97-AF65-F5344CB8AC3E}">
        <p14:creationId xmlns:p14="http://schemas.microsoft.com/office/powerpoint/2010/main" val="4047998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470518"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633239" cy="523220"/>
          </a:xfrm>
          <a:prstGeom prst="rect">
            <a:avLst/>
          </a:prstGeom>
          <a:noFill/>
        </p:spPr>
        <p:txBody>
          <a:bodyPr wrap="none" rtlCol="0">
            <a:spAutoFit/>
          </a:bodyPr>
          <a:lstStyle/>
          <a:p>
            <a:r>
              <a:rPr lang="en-US" sz="1400" b="1"/>
              <a:t>Example 1a</a:t>
            </a:r>
            <a:endParaRPr lang="en-US" b="1"/>
          </a:p>
          <a:p>
            <a:r>
              <a:rPr lang="en-US" sz="1400"/>
              <a:t>2 by 2 stretch-rotation matrix in Cartesian basis</a:t>
            </a:r>
          </a:p>
        </p:txBody>
      </p:sp>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1308342933"/>
              </p:ext>
            </p:extLst>
          </p:nvPr>
        </p:nvGraphicFramePr>
        <p:xfrm>
          <a:off x="468125" y="3360723"/>
          <a:ext cx="4738688" cy="504825"/>
        </p:xfrm>
        <a:graphic>
          <a:graphicData uri="http://schemas.openxmlformats.org/presentationml/2006/ole">
            <mc:AlternateContent xmlns:mc="http://schemas.openxmlformats.org/markup-compatibility/2006">
              <mc:Choice xmlns:v="urn:schemas-microsoft-com:vml" Requires="v">
                <p:oleObj spid="_x0000_s9311" name="Equation" r:id="rId3" imgW="3606480" imgH="380880" progId="Equation.DSMT4">
                  <p:embed/>
                </p:oleObj>
              </mc:Choice>
              <mc:Fallback>
                <p:oleObj name="Equation" r:id="rId3" imgW="3606480" imgH="380880" progId="Equation.DSMT4">
                  <p:embed/>
                  <p:pic>
                    <p:nvPicPr>
                      <p:cNvPr id="11" name="Object 10">
                        <a:extLst>
                          <a:ext uri="{FF2B5EF4-FFF2-40B4-BE49-F238E27FC236}">
                            <a16:creationId xmlns:a16="http://schemas.microsoft.com/office/drawing/2014/main" id="{CA9485A3-278B-4904-9A44-D63939CB0146}"/>
                          </a:ext>
                        </a:extLst>
                      </p:cNvPr>
                      <p:cNvPicPr>
                        <a:picLocks noChangeAspect="1" noChangeArrowheads="1"/>
                      </p:cNvPicPr>
                      <p:nvPr/>
                    </p:nvPicPr>
                    <p:blipFill>
                      <a:blip r:embed="rId4"/>
                      <a:srcRect/>
                      <a:stretch>
                        <a:fillRect/>
                      </a:stretch>
                    </p:blipFill>
                    <p:spPr bwMode="auto">
                      <a:xfrm>
                        <a:off x="468125" y="3360723"/>
                        <a:ext cx="4738688" cy="5048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05354" y="2916491"/>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33650" y="3965926"/>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1134077714"/>
              </p:ext>
            </p:extLst>
          </p:nvPr>
        </p:nvGraphicFramePr>
        <p:xfrm>
          <a:off x="523136" y="4377679"/>
          <a:ext cx="6338888" cy="560387"/>
        </p:xfrm>
        <a:graphic>
          <a:graphicData uri="http://schemas.openxmlformats.org/presentationml/2006/ole">
            <mc:AlternateContent xmlns:mc="http://schemas.openxmlformats.org/markup-compatibility/2006">
              <mc:Choice xmlns:v="urn:schemas-microsoft-com:vml" Requires="v">
                <p:oleObj spid="_x0000_s9312" name="Equation" r:id="rId5" imgW="5168880" imgH="457200" progId="Equation.DSMT4">
                  <p:embed/>
                </p:oleObj>
              </mc:Choice>
              <mc:Fallback>
                <p:oleObj name="Equation" r:id="rId5" imgW="5168880" imgH="45720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6"/>
                      <a:srcRect/>
                      <a:stretch>
                        <a:fillRect/>
                      </a:stretch>
                    </p:blipFill>
                    <p:spPr bwMode="auto">
                      <a:xfrm>
                        <a:off x="523136" y="4377679"/>
                        <a:ext cx="6338888" cy="5603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8125" y="4965092"/>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4262093313"/>
              </p:ext>
            </p:extLst>
          </p:nvPr>
        </p:nvGraphicFramePr>
        <p:xfrm>
          <a:off x="523136" y="5410031"/>
          <a:ext cx="2428875" cy="311150"/>
        </p:xfrm>
        <a:graphic>
          <a:graphicData uri="http://schemas.openxmlformats.org/presentationml/2006/ole">
            <mc:AlternateContent xmlns:mc="http://schemas.openxmlformats.org/markup-compatibility/2006">
              <mc:Choice xmlns:v="urn:schemas-microsoft-com:vml" Requires="v">
                <p:oleObj spid="_x0000_s9313" name="Equation" r:id="rId7" imgW="1981080" imgH="253800" progId="Equation.DSMT4">
                  <p:embed/>
                </p:oleObj>
              </mc:Choice>
              <mc:Fallback>
                <p:oleObj name="Equation" r:id="rId7" imgW="1981080" imgH="2538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8"/>
                      <a:srcRect/>
                      <a:stretch>
                        <a:fillRect/>
                      </a:stretch>
                    </p:blipFill>
                    <p:spPr bwMode="auto">
                      <a:xfrm>
                        <a:off x="523136" y="5410031"/>
                        <a:ext cx="2428875" cy="311150"/>
                      </a:xfrm>
                      <a:prstGeom prst="rect">
                        <a:avLst/>
                      </a:prstGeom>
                      <a:noFill/>
                    </p:spPr>
                  </p:pic>
                </p:oleObj>
              </mc:Fallback>
            </mc:AlternateContent>
          </a:graphicData>
        </a:graphic>
      </p:graphicFrame>
      <p:sp>
        <p:nvSpPr>
          <p:cNvPr id="21" name="Rectangle 2">
            <a:extLst>
              <a:ext uri="{FF2B5EF4-FFF2-40B4-BE49-F238E27FC236}">
                <a16:creationId xmlns:a16="http://schemas.microsoft.com/office/drawing/2014/main" id="{6F8128EB-2551-4F22-9168-533334871E2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30A2AC02-34A2-4794-B84E-BC6C4132BF40}"/>
              </a:ext>
            </a:extLst>
          </p:cNvPr>
          <p:cNvSpPr>
            <a:spLocks noChangeArrowheads="1"/>
          </p:cNvSpPr>
          <p:nvPr/>
        </p:nvSpPr>
        <p:spPr bwMode="auto">
          <a:xfrm>
            <a:off x="766024" y="203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48D4F4AB-D66E-482D-8685-03F9C28E843A}"/>
              </a:ext>
            </a:extLst>
          </p:cNvPr>
          <p:cNvGraphicFramePr>
            <a:graphicFrameLocks noChangeAspect="1"/>
          </p:cNvGraphicFramePr>
          <p:nvPr>
            <p:extLst>
              <p:ext uri="{D42A27DB-BD31-4B8C-83A1-F6EECF244321}">
                <p14:modId xmlns:p14="http://schemas.microsoft.com/office/powerpoint/2010/main" val="2476967752"/>
              </p:ext>
            </p:extLst>
          </p:nvPr>
        </p:nvGraphicFramePr>
        <p:xfrm>
          <a:off x="452489" y="2156592"/>
          <a:ext cx="1334999" cy="667500"/>
        </p:xfrm>
        <a:graphic>
          <a:graphicData uri="http://schemas.openxmlformats.org/presentationml/2006/ole">
            <mc:AlternateContent xmlns:mc="http://schemas.openxmlformats.org/markup-compatibility/2006">
              <mc:Choice xmlns:v="urn:schemas-microsoft-com:vml" Requires="v">
                <p:oleObj spid="_x0000_s9314" name="Equation" r:id="rId9" imgW="888840" imgH="457200" progId="Equation.DSMT4">
                  <p:embed/>
                </p:oleObj>
              </mc:Choice>
              <mc:Fallback>
                <p:oleObj name="Equation" r:id="rId9" imgW="888840" imgH="457200" progId="Equation.DSMT4">
                  <p:embed/>
                  <p:pic>
                    <p:nvPicPr>
                      <p:cNvPr id="0" name="Object 1"/>
                      <p:cNvPicPr>
                        <a:picLocks noChangeAspect="1" noChangeArrowheads="1"/>
                      </p:cNvPicPr>
                      <p:nvPr/>
                    </p:nvPicPr>
                    <p:blipFill>
                      <a:blip r:embed="rId10"/>
                      <a:srcRect/>
                      <a:stretch>
                        <a:fillRect/>
                      </a:stretch>
                    </p:blipFill>
                    <p:spPr bwMode="auto">
                      <a:xfrm>
                        <a:off x="452489" y="2156592"/>
                        <a:ext cx="1334999" cy="667500"/>
                      </a:xfrm>
                      <a:prstGeom prst="rect">
                        <a:avLst/>
                      </a:prstGeom>
                      <a:noFill/>
                    </p:spPr>
                  </p:pic>
                </p:oleObj>
              </mc:Fallback>
            </mc:AlternateContent>
          </a:graphicData>
        </a:graphic>
      </p:graphicFrame>
    </p:spTree>
    <p:extLst>
      <p:ext uri="{BB962C8B-B14F-4D97-AF65-F5344CB8AC3E}">
        <p14:creationId xmlns:p14="http://schemas.microsoft.com/office/powerpoint/2010/main" val="1629286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13400" y="223736"/>
            <a:ext cx="5508009"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320589" cy="523220"/>
          </a:xfrm>
          <a:prstGeom prst="rect">
            <a:avLst/>
          </a:prstGeom>
          <a:noFill/>
        </p:spPr>
        <p:txBody>
          <a:bodyPr wrap="none" rtlCol="0">
            <a:spAutoFit/>
          </a:bodyPr>
          <a:lstStyle/>
          <a:p>
            <a:r>
              <a:rPr lang="en-US" sz="1400" b="1"/>
              <a:t>Example 1b</a:t>
            </a:r>
            <a:endParaRPr lang="en-US" b="1"/>
          </a:p>
          <a:p>
            <a:r>
              <a:rPr lang="en-US" sz="1400"/>
              <a:t>2 by 2 stretch-rotation matrix in Polar basis</a:t>
            </a:r>
          </a:p>
        </p:txBody>
      </p:sp>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2907354951"/>
              </p:ext>
            </p:extLst>
          </p:nvPr>
        </p:nvGraphicFramePr>
        <p:xfrm>
          <a:off x="484794" y="3367819"/>
          <a:ext cx="2352675" cy="504825"/>
        </p:xfrm>
        <a:graphic>
          <a:graphicData uri="http://schemas.openxmlformats.org/presentationml/2006/ole">
            <mc:AlternateContent xmlns:mc="http://schemas.openxmlformats.org/markup-compatibility/2006">
              <mc:Choice xmlns:v="urn:schemas-microsoft-com:vml" Requires="v">
                <p:oleObj spid="_x0000_s10330" name="Equation" r:id="rId3" imgW="1790640" imgH="380880" progId="Equation.DSMT4">
                  <p:embed/>
                </p:oleObj>
              </mc:Choice>
              <mc:Fallback>
                <p:oleObj name="Equation" r:id="rId3" imgW="1790640" imgH="380880" progId="Equation.DSMT4">
                  <p:embed/>
                  <p:pic>
                    <p:nvPicPr>
                      <p:cNvPr id="11" name="Object 10">
                        <a:extLst>
                          <a:ext uri="{FF2B5EF4-FFF2-40B4-BE49-F238E27FC236}">
                            <a16:creationId xmlns:a16="http://schemas.microsoft.com/office/drawing/2014/main" id="{CA9485A3-278B-4904-9A44-D63939CB0146}"/>
                          </a:ext>
                        </a:extLst>
                      </p:cNvPr>
                      <p:cNvPicPr>
                        <a:picLocks noChangeAspect="1" noChangeArrowheads="1"/>
                      </p:cNvPicPr>
                      <p:nvPr/>
                    </p:nvPicPr>
                    <p:blipFill>
                      <a:blip r:embed="rId4"/>
                      <a:srcRect/>
                      <a:stretch>
                        <a:fillRect/>
                      </a:stretch>
                    </p:blipFill>
                    <p:spPr bwMode="auto">
                      <a:xfrm>
                        <a:off x="484794" y="3367819"/>
                        <a:ext cx="2352675" cy="5048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05354" y="2916491"/>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33650" y="3965926"/>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1368125077"/>
              </p:ext>
            </p:extLst>
          </p:nvPr>
        </p:nvGraphicFramePr>
        <p:xfrm>
          <a:off x="527467" y="4287693"/>
          <a:ext cx="10855325" cy="636588"/>
        </p:xfrm>
        <a:graphic>
          <a:graphicData uri="http://schemas.openxmlformats.org/presentationml/2006/ole">
            <mc:AlternateContent xmlns:mc="http://schemas.openxmlformats.org/markup-compatibility/2006">
              <mc:Choice xmlns:v="urn:schemas-microsoft-com:vml" Requires="v">
                <p:oleObj spid="_x0000_s10331" name="Equation" r:id="rId5" imgW="8851680" imgH="520560" progId="Equation.DSMT4">
                  <p:embed/>
                </p:oleObj>
              </mc:Choice>
              <mc:Fallback>
                <p:oleObj name="Equation" r:id="rId5" imgW="8851680" imgH="52056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6"/>
                      <a:srcRect/>
                      <a:stretch>
                        <a:fillRect/>
                      </a:stretch>
                    </p:blipFill>
                    <p:spPr bwMode="auto">
                      <a:xfrm>
                        <a:off x="527467" y="4287693"/>
                        <a:ext cx="10855325" cy="63658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33650" y="5024384"/>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3111448153"/>
              </p:ext>
            </p:extLst>
          </p:nvPr>
        </p:nvGraphicFramePr>
        <p:xfrm>
          <a:off x="513075" y="5446611"/>
          <a:ext cx="2600325" cy="311150"/>
        </p:xfrm>
        <a:graphic>
          <a:graphicData uri="http://schemas.openxmlformats.org/presentationml/2006/ole">
            <mc:AlternateContent xmlns:mc="http://schemas.openxmlformats.org/markup-compatibility/2006">
              <mc:Choice xmlns:v="urn:schemas-microsoft-com:vml" Requires="v">
                <p:oleObj spid="_x0000_s10332" name="Equation" r:id="rId7" imgW="2120760" imgH="253800" progId="Equation.DSMT4">
                  <p:embed/>
                </p:oleObj>
              </mc:Choice>
              <mc:Fallback>
                <p:oleObj name="Equation" r:id="rId7" imgW="2120760" imgH="2538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8"/>
                      <a:srcRect/>
                      <a:stretch>
                        <a:fillRect/>
                      </a:stretch>
                    </p:blipFill>
                    <p:spPr bwMode="auto">
                      <a:xfrm>
                        <a:off x="513075" y="5446611"/>
                        <a:ext cx="2600325" cy="311150"/>
                      </a:xfrm>
                      <a:prstGeom prst="rect">
                        <a:avLst/>
                      </a:prstGeom>
                      <a:noFill/>
                    </p:spPr>
                  </p:pic>
                </p:oleObj>
              </mc:Fallback>
            </mc:AlternateContent>
          </a:graphicData>
        </a:graphic>
      </p:graphicFrame>
      <p:sp>
        <p:nvSpPr>
          <p:cNvPr id="21" name="Rectangle 2">
            <a:extLst>
              <a:ext uri="{FF2B5EF4-FFF2-40B4-BE49-F238E27FC236}">
                <a16:creationId xmlns:a16="http://schemas.microsoft.com/office/drawing/2014/main" id="{6F8128EB-2551-4F22-9168-533334871E2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295842CF-D155-454D-93F0-8539833C3EA8}"/>
              </a:ext>
            </a:extLst>
          </p:cNvPr>
          <p:cNvGraphicFramePr>
            <a:graphicFrameLocks noChangeAspect="1"/>
          </p:cNvGraphicFramePr>
          <p:nvPr>
            <p:extLst>
              <p:ext uri="{D42A27DB-BD31-4B8C-83A1-F6EECF244321}">
                <p14:modId xmlns:p14="http://schemas.microsoft.com/office/powerpoint/2010/main" val="1741844922"/>
              </p:ext>
            </p:extLst>
          </p:nvPr>
        </p:nvGraphicFramePr>
        <p:xfrm>
          <a:off x="458788" y="2233613"/>
          <a:ext cx="4657725" cy="593725"/>
        </p:xfrm>
        <a:graphic>
          <a:graphicData uri="http://schemas.openxmlformats.org/presentationml/2006/ole">
            <mc:AlternateContent xmlns:mc="http://schemas.openxmlformats.org/markup-compatibility/2006">
              <mc:Choice xmlns:v="urn:schemas-microsoft-com:vml" Requires="v">
                <p:oleObj spid="_x0000_s10333" name="Equation" r:id="rId9" imgW="3543120" imgH="457200" progId="Equation.DSMT4">
                  <p:embed/>
                </p:oleObj>
              </mc:Choice>
              <mc:Fallback>
                <p:oleObj name="Equation" r:id="rId9" imgW="3543120" imgH="457200" progId="Equation.DSMT4">
                  <p:embed/>
                  <p:pic>
                    <p:nvPicPr>
                      <p:cNvPr id="22" name="Object 21">
                        <a:extLst>
                          <a:ext uri="{FF2B5EF4-FFF2-40B4-BE49-F238E27FC236}">
                            <a16:creationId xmlns:a16="http://schemas.microsoft.com/office/drawing/2014/main" id="{295842CF-D155-454D-93F0-8539833C3EA8}"/>
                          </a:ext>
                        </a:extLst>
                      </p:cNvPr>
                      <p:cNvPicPr>
                        <a:picLocks noChangeAspect="1" noChangeArrowheads="1"/>
                      </p:cNvPicPr>
                      <p:nvPr/>
                    </p:nvPicPr>
                    <p:blipFill>
                      <a:blip r:embed="rId10"/>
                      <a:srcRect/>
                      <a:stretch>
                        <a:fillRect/>
                      </a:stretch>
                    </p:blipFill>
                    <p:spPr bwMode="auto">
                      <a:xfrm>
                        <a:off x="458788" y="2233613"/>
                        <a:ext cx="4657725" cy="59372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DFC19315-15C4-47D9-9D9F-403F6C5EDE79}"/>
              </a:ext>
            </a:extLst>
          </p:cNvPr>
          <p:cNvSpPr txBox="1"/>
          <p:nvPr/>
        </p:nvSpPr>
        <p:spPr>
          <a:xfrm flipH="1">
            <a:off x="410068" y="5880313"/>
            <a:ext cx="4238815" cy="307777"/>
          </a:xfrm>
          <a:prstGeom prst="rect">
            <a:avLst/>
          </a:prstGeom>
          <a:noFill/>
        </p:spPr>
        <p:txBody>
          <a:bodyPr wrap="square" rtlCol="0">
            <a:spAutoFit/>
          </a:bodyPr>
          <a:lstStyle/>
          <a:p>
            <a:r>
              <a:rPr lang="en-US" sz="1400"/>
              <a:t>Note these two measures are indeed related via:</a:t>
            </a:r>
          </a:p>
        </p:txBody>
      </p:sp>
      <p:graphicFrame>
        <p:nvGraphicFramePr>
          <p:cNvPr id="20" name="Object 19">
            <a:extLst>
              <a:ext uri="{FF2B5EF4-FFF2-40B4-BE49-F238E27FC236}">
                <a16:creationId xmlns:a16="http://schemas.microsoft.com/office/drawing/2014/main" id="{490EBD07-1DDB-456A-AB36-45A8E77CAD43}"/>
              </a:ext>
            </a:extLst>
          </p:cNvPr>
          <p:cNvGraphicFramePr>
            <a:graphicFrameLocks noChangeAspect="1"/>
          </p:cNvGraphicFramePr>
          <p:nvPr>
            <p:extLst>
              <p:ext uri="{D42A27DB-BD31-4B8C-83A1-F6EECF244321}">
                <p14:modId xmlns:p14="http://schemas.microsoft.com/office/powerpoint/2010/main" val="804314498"/>
              </p:ext>
            </p:extLst>
          </p:nvPr>
        </p:nvGraphicFramePr>
        <p:xfrm>
          <a:off x="482046" y="6313436"/>
          <a:ext cx="2014537" cy="355600"/>
        </p:xfrm>
        <a:graphic>
          <a:graphicData uri="http://schemas.openxmlformats.org/presentationml/2006/ole">
            <mc:AlternateContent xmlns:mc="http://schemas.openxmlformats.org/markup-compatibility/2006">
              <mc:Choice xmlns:v="urn:schemas-microsoft-com:vml" Requires="v">
                <p:oleObj spid="_x0000_s10334" name="Equation" r:id="rId11" imgW="1371600" imgH="253800" progId="Equation.DSMT4">
                  <p:embed/>
                </p:oleObj>
              </mc:Choice>
              <mc:Fallback>
                <p:oleObj name="Equation" r:id="rId11" imgW="1371600" imgH="253800" progId="Equation.DSMT4">
                  <p:embed/>
                  <p:pic>
                    <p:nvPicPr>
                      <p:cNvPr id="9" name="Object 8">
                        <a:extLst>
                          <a:ext uri="{FF2B5EF4-FFF2-40B4-BE49-F238E27FC236}">
                            <a16:creationId xmlns:a16="http://schemas.microsoft.com/office/drawing/2014/main" id="{5B23333F-24E4-48C6-B557-E3C298782798}"/>
                          </a:ext>
                        </a:extLst>
                      </p:cNvPr>
                      <p:cNvPicPr>
                        <a:picLocks noChangeAspect="1" noChangeArrowheads="1"/>
                      </p:cNvPicPr>
                      <p:nvPr/>
                    </p:nvPicPr>
                    <p:blipFill>
                      <a:blip r:embed="rId12"/>
                      <a:srcRect/>
                      <a:stretch>
                        <a:fillRect/>
                      </a:stretch>
                    </p:blipFill>
                    <p:spPr bwMode="auto">
                      <a:xfrm>
                        <a:off x="482046" y="6313436"/>
                        <a:ext cx="2014537" cy="355600"/>
                      </a:xfrm>
                      <a:prstGeom prst="rect">
                        <a:avLst/>
                      </a:prstGeom>
                      <a:noFill/>
                    </p:spPr>
                  </p:pic>
                </p:oleObj>
              </mc:Fallback>
            </mc:AlternateContent>
          </a:graphicData>
        </a:graphic>
      </p:graphicFrame>
      <p:sp>
        <p:nvSpPr>
          <p:cNvPr id="10" name="Freeform: Shape 9">
            <a:extLst>
              <a:ext uri="{FF2B5EF4-FFF2-40B4-BE49-F238E27FC236}">
                <a16:creationId xmlns:a16="http://schemas.microsoft.com/office/drawing/2014/main" id="{93759282-D9E3-42B0-B9AA-0397D0B18673}"/>
              </a:ext>
            </a:extLst>
          </p:cNvPr>
          <p:cNvSpPr/>
          <p:nvPr/>
        </p:nvSpPr>
        <p:spPr>
          <a:xfrm>
            <a:off x="2714017" y="5728402"/>
            <a:ext cx="2402732" cy="905862"/>
          </a:xfrm>
          <a:custGeom>
            <a:avLst/>
            <a:gdLst>
              <a:gd name="connsiteX0" fmla="*/ 0 w 2402732"/>
              <a:gd name="connsiteY0" fmla="*/ 769675 h 905862"/>
              <a:gd name="connsiteX1" fmla="*/ 116732 w 2402732"/>
              <a:gd name="connsiteY1" fmla="*/ 828041 h 905862"/>
              <a:gd name="connsiteX2" fmla="*/ 398834 w 2402732"/>
              <a:gd name="connsiteY2" fmla="*/ 876679 h 905862"/>
              <a:gd name="connsiteX3" fmla="*/ 642026 w 2402732"/>
              <a:gd name="connsiteY3" fmla="*/ 905862 h 905862"/>
              <a:gd name="connsiteX4" fmla="*/ 992221 w 2402732"/>
              <a:gd name="connsiteY4" fmla="*/ 896134 h 905862"/>
              <a:gd name="connsiteX5" fmla="*/ 1040860 w 2402732"/>
              <a:gd name="connsiteY5" fmla="*/ 886407 h 905862"/>
              <a:gd name="connsiteX6" fmla="*/ 1128409 w 2402732"/>
              <a:gd name="connsiteY6" fmla="*/ 876679 h 905862"/>
              <a:gd name="connsiteX7" fmla="*/ 1196502 w 2402732"/>
              <a:gd name="connsiteY7" fmla="*/ 857224 h 905862"/>
              <a:gd name="connsiteX8" fmla="*/ 1371600 w 2402732"/>
              <a:gd name="connsiteY8" fmla="*/ 818313 h 905862"/>
              <a:gd name="connsiteX9" fmla="*/ 1429966 w 2402732"/>
              <a:gd name="connsiteY9" fmla="*/ 798858 h 905862"/>
              <a:gd name="connsiteX10" fmla="*/ 1459149 w 2402732"/>
              <a:gd name="connsiteY10" fmla="*/ 789130 h 905862"/>
              <a:gd name="connsiteX11" fmla="*/ 1488332 w 2402732"/>
              <a:gd name="connsiteY11" fmla="*/ 750219 h 905862"/>
              <a:gd name="connsiteX12" fmla="*/ 1536970 w 2402732"/>
              <a:gd name="connsiteY12" fmla="*/ 691853 h 905862"/>
              <a:gd name="connsiteX13" fmla="*/ 1556426 w 2402732"/>
              <a:gd name="connsiteY13" fmla="*/ 643215 h 905862"/>
              <a:gd name="connsiteX14" fmla="*/ 1566153 w 2402732"/>
              <a:gd name="connsiteY14" fmla="*/ 614032 h 905862"/>
              <a:gd name="connsiteX15" fmla="*/ 1585609 w 2402732"/>
              <a:gd name="connsiteY15" fmla="*/ 594577 h 905862"/>
              <a:gd name="connsiteX16" fmla="*/ 1624519 w 2402732"/>
              <a:gd name="connsiteY16" fmla="*/ 536211 h 905862"/>
              <a:gd name="connsiteX17" fmla="*/ 1643974 w 2402732"/>
              <a:gd name="connsiteY17" fmla="*/ 507028 h 905862"/>
              <a:gd name="connsiteX18" fmla="*/ 1663430 w 2402732"/>
              <a:gd name="connsiteY18" fmla="*/ 477845 h 905862"/>
              <a:gd name="connsiteX19" fmla="*/ 1692613 w 2402732"/>
              <a:gd name="connsiteY19" fmla="*/ 429207 h 905862"/>
              <a:gd name="connsiteX20" fmla="*/ 1741251 w 2402732"/>
              <a:gd name="connsiteY20" fmla="*/ 380568 h 905862"/>
              <a:gd name="connsiteX21" fmla="*/ 1770434 w 2402732"/>
              <a:gd name="connsiteY21" fmla="*/ 351385 h 905862"/>
              <a:gd name="connsiteX22" fmla="*/ 1828800 w 2402732"/>
              <a:gd name="connsiteY22" fmla="*/ 273564 h 905862"/>
              <a:gd name="connsiteX23" fmla="*/ 1877438 w 2402732"/>
              <a:gd name="connsiteY23" fmla="*/ 234653 h 905862"/>
              <a:gd name="connsiteX24" fmla="*/ 1916349 w 2402732"/>
              <a:gd name="connsiteY24" fmla="*/ 195743 h 905862"/>
              <a:gd name="connsiteX25" fmla="*/ 1964987 w 2402732"/>
              <a:gd name="connsiteY25" fmla="*/ 166560 h 905862"/>
              <a:gd name="connsiteX26" fmla="*/ 2033081 w 2402732"/>
              <a:gd name="connsiteY26" fmla="*/ 98466 h 905862"/>
              <a:gd name="connsiteX27" fmla="*/ 2081719 w 2402732"/>
              <a:gd name="connsiteY27" fmla="*/ 59555 h 905862"/>
              <a:gd name="connsiteX28" fmla="*/ 2120630 w 2402732"/>
              <a:gd name="connsiteY28" fmla="*/ 30372 h 905862"/>
              <a:gd name="connsiteX29" fmla="*/ 2217906 w 2402732"/>
              <a:gd name="connsiteY29" fmla="*/ 1189 h 905862"/>
              <a:gd name="connsiteX30" fmla="*/ 2402732 w 2402732"/>
              <a:gd name="connsiteY30" fmla="*/ 1189 h 90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02732" h="905862">
                <a:moveTo>
                  <a:pt x="0" y="769675"/>
                </a:moveTo>
                <a:cubicBezTo>
                  <a:pt x="40069" y="793716"/>
                  <a:pt x="70110" y="814720"/>
                  <a:pt x="116732" y="828041"/>
                </a:cubicBezTo>
                <a:cubicBezTo>
                  <a:pt x="224832" y="858927"/>
                  <a:pt x="287296" y="860155"/>
                  <a:pt x="398834" y="876679"/>
                </a:cubicBezTo>
                <a:cubicBezTo>
                  <a:pt x="598464" y="906253"/>
                  <a:pt x="432084" y="889712"/>
                  <a:pt x="642026" y="905862"/>
                </a:cubicBezTo>
                <a:cubicBezTo>
                  <a:pt x="758758" y="902619"/>
                  <a:pt x="875583" y="901824"/>
                  <a:pt x="992221" y="896134"/>
                </a:cubicBezTo>
                <a:cubicBezTo>
                  <a:pt x="1008735" y="895328"/>
                  <a:pt x="1024492" y="888745"/>
                  <a:pt x="1040860" y="886407"/>
                </a:cubicBezTo>
                <a:cubicBezTo>
                  <a:pt x="1069928" y="882255"/>
                  <a:pt x="1099226" y="879922"/>
                  <a:pt x="1128409" y="876679"/>
                </a:cubicBezTo>
                <a:cubicBezTo>
                  <a:pt x="1151107" y="870194"/>
                  <a:pt x="1173524" y="862631"/>
                  <a:pt x="1196502" y="857224"/>
                </a:cubicBezTo>
                <a:cubicBezTo>
                  <a:pt x="1248921" y="844890"/>
                  <a:pt x="1319171" y="835789"/>
                  <a:pt x="1371600" y="818313"/>
                </a:cubicBezTo>
                <a:lnTo>
                  <a:pt x="1429966" y="798858"/>
                </a:lnTo>
                <a:lnTo>
                  <a:pt x="1459149" y="789130"/>
                </a:lnTo>
                <a:cubicBezTo>
                  <a:pt x="1468877" y="776160"/>
                  <a:pt x="1477781" y="762529"/>
                  <a:pt x="1488332" y="750219"/>
                </a:cubicBezTo>
                <a:cubicBezTo>
                  <a:pt x="1514150" y="720097"/>
                  <a:pt x="1519769" y="726255"/>
                  <a:pt x="1536970" y="691853"/>
                </a:cubicBezTo>
                <a:cubicBezTo>
                  <a:pt x="1544779" y="676235"/>
                  <a:pt x="1550295" y="659565"/>
                  <a:pt x="1556426" y="643215"/>
                </a:cubicBezTo>
                <a:cubicBezTo>
                  <a:pt x="1560026" y="633614"/>
                  <a:pt x="1560877" y="622825"/>
                  <a:pt x="1566153" y="614032"/>
                </a:cubicBezTo>
                <a:cubicBezTo>
                  <a:pt x="1570872" y="606168"/>
                  <a:pt x="1580106" y="601914"/>
                  <a:pt x="1585609" y="594577"/>
                </a:cubicBezTo>
                <a:cubicBezTo>
                  <a:pt x="1599638" y="575871"/>
                  <a:pt x="1611549" y="555666"/>
                  <a:pt x="1624519" y="536211"/>
                </a:cubicBezTo>
                <a:lnTo>
                  <a:pt x="1643974" y="507028"/>
                </a:lnTo>
                <a:cubicBezTo>
                  <a:pt x="1650459" y="497300"/>
                  <a:pt x="1657415" y="487870"/>
                  <a:pt x="1663430" y="477845"/>
                </a:cubicBezTo>
                <a:cubicBezTo>
                  <a:pt x="1673158" y="461632"/>
                  <a:pt x="1680802" y="443971"/>
                  <a:pt x="1692613" y="429207"/>
                </a:cubicBezTo>
                <a:cubicBezTo>
                  <a:pt x="1706936" y="411303"/>
                  <a:pt x="1725038" y="396781"/>
                  <a:pt x="1741251" y="380568"/>
                </a:cubicBezTo>
                <a:cubicBezTo>
                  <a:pt x="1750979" y="370840"/>
                  <a:pt x="1762180" y="362391"/>
                  <a:pt x="1770434" y="351385"/>
                </a:cubicBezTo>
                <a:cubicBezTo>
                  <a:pt x="1789889" y="325445"/>
                  <a:pt x="1803480" y="293820"/>
                  <a:pt x="1828800" y="273564"/>
                </a:cubicBezTo>
                <a:cubicBezTo>
                  <a:pt x="1845013" y="260594"/>
                  <a:pt x="1861920" y="248447"/>
                  <a:pt x="1877438" y="234653"/>
                </a:cubicBezTo>
                <a:cubicBezTo>
                  <a:pt x="1891147" y="222467"/>
                  <a:pt x="1901870" y="207004"/>
                  <a:pt x="1916349" y="195743"/>
                </a:cubicBezTo>
                <a:cubicBezTo>
                  <a:pt x="1931273" y="184135"/>
                  <a:pt x="1948774" y="176288"/>
                  <a:pt x="1964987" y="166560"/>
                </a:cubicBezTo>
                <a:cubicBezTo>
                  <a:pt x="2030744" y="56964"/>
                  <a:pt x="1954930" y="163591"/>
                  <a:pt x="2033081" y="98466"/>
                </a:cubicBezTo>
                <a:cubicBezTo>
                  <a:pt x="2091750" y="49575"/>
                  <a:pt x="2012040" y="82782"/>
                  <a:pt x="2081719" y="59555"/>
                </a:cubicBezTo>
                <a:cubicBezTo>
                  <a:pt x="2094689" y="49827"/>
                  <a:pt x="2106129" y="37623"/>
                  <a:pt x="2120630" y="30372"/>
                </a:cubicBezTo>
                <a:cubicBezTo>
                  <a:pt x="2124931" y="28222"/>
                  <a:pt x="2202615" y="1854"/>
                  <a:pt x="2217906" y="1189"/>
                </a:cubicBezTo>
                <a:cubicBezTo>
                  <a:pt x="2279457" y="-1487"/>
                  <a:pt x="2341123" y="1189"/>
                  <a:pt x="2402732" y="118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Object 22">
            <a:extLst>
              <a:ext uri="{FF2B5EF4-FFF2-40B4-BE49-F238E27FC236}">
                <a16:creationId xmlns:a16="http://schemas.microsoft.com/office/drawing/2014/main" id="{88E74D93-EF91-45C5-9810-CEA4FB4EEFDD}"/>
              </a:ext>
            </a:extLst>
          </p:cNvPr>
          <p:cNvGraphicFramePr>
            <a:graphicFrameLocks noChangeAspect="1"/>
          </p:cNvGraphicFramePr>
          <p:nvPr>
            <p:extLst>
              <p:ext uri="{D42A27DB-BD31-4B8C-83A1-F6EECF244321}">
                <p14:modId xmlns:p14="http://schemas.microsoft.com/office/powerpoint/2010/main" val="3390554607"/>
              </p:ext>
            </p:extLst>
          </p:nvPr>
        </p:nvGraphicFramePr>
        <p:xfrm>
          <a:off x="5314342" y="5420417"/>
          <a:ext cx="5449888" cy="674688"/>
        </p:xfrm>
        <a:graphic>
          <a:graphicData uri="http://schemas.openxmlformats.org/presentationml/2006/ole">
            <mc:AlternateContent xmlns:mc="http://schemas.openxmlformats.org/markup-compatibility/2006">
              <mc:Choice xmlns:v="urn:schemas-microsoft-com:vml" Requires="v">
                <p:oleObj spid="_x0000_s10335" name="Equation" r:id="rId13" imgW="3708360" imgH="482400" progId="Equation.DSMT4">
                  <p:embed/>
                </p:oleObj>
              </mc:Choice>
              <mc:Fallback>
                <p:oleObj name="Equation" r:id="rId13" imgW="3708360" imgH="482400" progId="Equation.DSMT4">
                  <p:embed/>
                  <p:pic>
                    <p:nvPicPr>
                      <p:cNvPr id="20" name="Object 19">
                        <a:extLst>
                          <a:ext uri="{FF2B5EF4-FFF2-40B4-BE49-F238E27FC236}">
                            <a16:creationId xmlns:a16="http://schemas.microsoft.com/office/drawing/2014/main" id="{490EBD07-1DDB-456A-AB36-45A8E77CAD43}"/>
                          </a:ext>
                        </a:extLst>
                      </p:cNvPr>
                      <p:cNvPicPr>
                        <a:picLocks noChangeAspect="1" noChangeArrowheads="1"/>
                      </p:cNvPicPr>
                      <p:nvPr/>
                    </p:nvPicPr>
                    <p:blipFill>
                      <a:blip r:embed="rId14"/>
                      <a:srcRect/>
                      <a:stretch>
                        <a:fillRect/>
                      </a:stretch>
                    </p:blipFill>
                    <p:spPr bwMode="auto">
                      <a:xfrm>
                        <a:off x="5314342" y="5420417"/>
                        <a:ext cx="5449888" cy="674688"/>
                      </a:xfrm>
                      <a:prstGeom prst="rect">
                        <a:avLst/>
                      </a:prstGeom>
                      <a:noFill/>
                    </p:spPr>
                  </p:pic>
                </p:oleObj>
              </mc:Fallback>
            </mc:AlternateContent>
          </a:graphicData>
        </a:graphic>
      </p:graphicFrame>
    </p:spTree>
    <p:extLst>
      <p:ext uri="{BB962C8B-B14F-4D97-AF65-F5344CB8AC3E}">
        <p14:creationId xmlns:p14="http://schemas.microsoft.com/office/powerpoint/2010/main" val="897986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706492"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245697" cy="523220"/>
          </a:xfrm>
          <a:prstGeom prst="rect">
            <a:avLst/>
          </a:prstGeom>
          <a:noFill/>
        </p:spPr>
        <p:txBody>
          <a:bodyPr wrap="none" rtlCol="0">
            <a:spAutoFit/>
          </a:bodyPr>
          <a:lstStyle/>
          <a:p>
            <a:r>
              <a:rPr lang="en-US" sz="1400" b="1"/>
              <a:t>Example 2a</a:t>
            </a:r>
            <a:endParaRPr lang="en-US" b="1"/>
          </a:p>
          <a:p>
            <a:r>
              <a:rPr lang="en-US" sz="1400"/>
              <a:t>2 by 2 symmetric matrix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122501530"/>
              </p:ext>
            </p:extLst>
          </p:nvPr>
        </p:nvGraphicFramePr>
        <p:xfrm>
          <a:off x="509048" y="2223639"/>
          <a:ext cx="1308425" cy="623256"/>
        </p:xfrm>
        <a:graphic>
          <a:graphicData uri="http://schemas.openxmlformats.org/presentationml/2006/ole">
            <mc:AlternateContent xmlns:mc="http://schemas.openxmlformats.org/markup-compatibility/2006">
              <mc:Choice xmlns:v="urn:schemas-microsoft-com:vml" Requires="v">
                <p:oleObj spid="_x0000_s2153" name="Equation" r:id="rId3" imgW="1002865" imgH="482391" progId="Equation.DSMT4">
                  <p:embed/>
                </p:oleObj>
              </mc:Choice>
              <mc:Fallback>
                <p:oleObj name="Equation" r:id="rId3" imgW="1002865" imgH="482391"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048" y="2223639"/>
                        <a:ext cx="1308425" cy="623256"/>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2574535363"/>
              </p:ext>
            </p:extLst>
          </p:nvPr>
        </p:nvGraphicFramePr>
        <p:xfrm>
          <a:off x="530259" y="3334050"/>
          <a:ext cx="3003915" cy="521513"/>
        </p:xfrm>
        <a:graphic>
          <a:graphicData uri="http://schemas.openxmlformats.org/presentationml/2006/ole">
            <mc:AlternateContent xmlns:mc="http://schemas.openxmlformats.org/markup-compatibility/2006">
              <mc:Choice xmlns:v="urn:schemas-microsoft-com:vml" Requires="v">
                <p:oleObj spid="_x0000_s2154" name="Equation" r:id="rId5" imgW="2286000" imgH="393700" progId="Equation.DSMT4">
                  <p:embed/>
                </p:oleObj>
              </mc:Choice>
              <mc:Fallback>
                <p:oleObj name="Equation" r:id="rId5" imgW="2286000" imgH="3937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259" y="3334050"/>
                        <a:ext cx="3003915" cy="521513"/>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52489" y="2954184"/>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71342" y="3917424"/>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2041421766"/>
              </p:ext>
            </p:extLst>
          </p:nvPr>
        </p:nvGraphicFramePr>
        <p:xfrm>
          <a:off x="530259" y="4193722"/>
          <a:ext cx="8626476" cy="857250"/>
        </p:xfrm>
        <a:graphic>
          <a:graphicData uri="http://schemas.openxmlformats.org/presentationml/2006/ole">
            <mc:AlternateContent xmlns:mc="http://schemas.openxmlformats.org/markup-compatibility/2006">
              <mc:Choice xmlns:v="urn:schemas-microsoft-com:vml" Requires="v">
                <p:oleObj spid="_x0000_s2155" name="Equation" r:id="rId7" imgW="7035480" imgH="698400" progId="Equation.DSMT4">
                  <p:embed/>
                </p:oleObj>
              </mc:Choice>
              <mc:Fallback>
                <p:oleObj name="Equation" r:id="rId7" imgW="7035480" imgH="698400" progId="Equation.DSMT4">
                  <p:embed/>
                  <p:pic>
                    <p:nvPicPr>
                      <p:cNvPr id="0" name="Object 5"/>
                      <p:cNvPicPr>
                        <a:picLocks noChangeAspect="1" noChangeArrowheads="1"/>
                      </p:cNvPicPr>
                      <p:nvPr/>
                    </p:nvPicPr>
                    <p:blipFill>
                      <a:blip r:embed="rId8"/>
                      <a:srcRect/>
                      <a:stretch>
                        <a:fillRect/>
                      </a:stretch>
                    </p:blipFill>
                    <p:spPr bwMode="auto">
                      <a:xfrm>
                        <a:off x="530259" y="4193722"/>
                        <a:ext cx="8626476" cy="85725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6071" y="5098539"/>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2495320807"/>
              </p:ext>
            </p:extLst>
          </p:nvPr>
        </p:nvGraphicFramePr>
        <p:xfrm>
          <a:off x="581025" y="5607050"/>
          <a:ext cx="3502025" cy="311150"/>
        </p:xfrm>
        <a:graphic>
          <a:graphicData uri="http://schemas.openxmlformats.org/presentationml/2006/ole">
            <mc:AlternateContent xmlns:mc="http://schemas.openxmlformats.org/markup-compatibility/2006">
              <mc:Choice xmlns:v="urn:schemas-microsoft-com:vml" Requires="v">
                <p:oleObj spid="_x0000_s2156" name="Equation" r:id="rId9" imgW="2857320" imgH="253800" progId="Equation.DSMT4">
                  <p:embed/>
                </p:oleObj>
              </mc:Choice>
              <mc:Fallback>
                <p:oleObj name="Equation" r:id="rId9" imgW="2857320" imgH="253800" progId="Equation.DSMT4">
                  <p:embed/>
                  <p:pic>
                    <p:nvPicPr>
                      <p:cNvPr id="0" name="Object 7"/>
                      <p:cNvPicPr>
                        <a:picLocks noChangeAspect="1" noChangeArrowheads="1"/>
                      </p:cNvPicPr>
                      <p:nvPr/>
                    </p:nvPicPr>
                    <p:blipFill>
                      <a:blip r:embed="rId10"/>
                      <a:srcRect/>
                      <a:stretch>
                        <a:fillRect/>
                      </a:stretch>
                    </p:blipFill>
                    <p:spPr bwMode="auto">
                      <a:xfrm>
                        <a:off x="581025" y="5607050"/>
                        <a:ext cx="3502025" cy="311150"/>
                      </a:xfrm>
                      <a:prstGeom prst="rect">
                        <a:avLst/>
                      </a:prstGeom>
                      <a:noFill/>
                    </p:spPr>
                  </p:pic>
                </p:oleObj>
              </mc:Fallback>
            </mc:AlternateContent>
          </a:graphicData>
        </a:graphic>
      </p:graphicFrame>
    </p:spTree>
    <p:extLst>
      <p:ext uri="{BB962C8B-B14F-4D97-AF65-F5344CB8AC3E}">
        <p14:creationId xmlns:p14="http://schemas.microsoft.com/office/powerpoint/2010/main" val="948872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441021"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44053"/>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659119"/>
            <a:ext cx="2962414" cy="523220"/>
          </a:xfrm>
          <a:prstGeom prst="rect">
            <a:avLst/>
          </a:prstGeom>
          <a:noFill/>
        </p:spPr>
        <p:txBody>
          <a:bodyPr wrap="none" rtlCol="0">
            <a:spAutoFit/>
          </a:bodyPr>
          <a:lstStyle/>
          <a:p>
            <a:r>
              <a:rPr lang="en-US" sz="1400" b="1"/>
              <a:t>Example 2b</a:t>
            </a:r>
            <a:endParaRPr lang="en-US" b="1"/>
          </a:p>
          <a:p>
            <a:r>
              <a:rPr lang="en-US" sz="1400"/>
              <a:t>2 by 2 symmetric matrix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3393906102"/>
              </p:ext>
            </p:extLst>
          </p:nvPr>
        </p:nvGraphicFramePr>
        <p:xfrm>
          <a:off x="494352" y="2269932"/>
          <a:ext cx="5732463" cy="655638"/>
        </p:xfrm>
        <a:graphic>
          <a:graphicData uri="http://schemas.openxmlformats.org/presentationml/2006/ole">
            <mc:AlternateContent xmlns:mc="http://schemas.openxmlformats.org/markup-compatibility/2006">
              <mc:Choice xmlns:v="urn:schemas-microsoft-com:vml" Requires="v">
                <p:oleObj spid="_x0000_s3149" name="Equation" r:id="rId3" imgW="4394160" imgH="507960" progId="Equation.DSMT4">
                  <p:embed/>
                </p:oleObj>
              </mc:Choice>
              <mc:Fallback>
                <p:oleObj name="Equation" r:id="rId3" imgW="4394160" imgH="50796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494352" y="2269932"/>
                        <a:ext cx="5732463" cy="655638"/>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33635" y="3020173"/>
            <a:ext cx="7521739" cy="307777"/>
          </a:xfrm>
          <a:prstGeom prst="rect">
            <a:avLst/>
          </a:prstGeom>
          <a:noFill/>
        </p:spPr>
        <p:txBody>
          <a:bodyPr wrap="none" rtlCol="0">
            <a:spAutoFit/>
          </a:bodyPr>
          <a:lstStyle/>
          <a:p>
            <a:r>
              <a:rPr lang="en-US" sz="1400"/>
              <a:t>Magnitude has already been defined in previous example.  So we’ll proceed directly to the arc length:</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2471610528"/>
              </p:ext>
            </p:extLst>
          </p:nvPr>
        </p:nvGraphicFramePr>
        <p:xfrm>
          <a:off x="558540" y="3476135"/>
          <a:ext cx="9451975" cy="2043112"/>
        </p:xfrm>
        <a:graphic>
          <a:graphicData uri="http://schemas.openxmlformats.org/presentationml/2006/ole">
            <mc:AlternateContent xmlns:mc="http://schemas.openxmlformats.org/markup-compatibility/2006">
              <mc:Choice xmlns:v="urn:schemas-microsoft-com:vml" Requires="v">
                <p:oleObj spid="_x0000_s3150" name="Equation" r:id="rId5" imgW="7708680" imgH="1663560" progId="Equation.DSMT4">
                  <p:embed/>
                </p:oleObj>
              </mc:Choice>
              <mc:Fallback>
                <p:oleObj name="Equation" r:id="rId5" imgW="7708680" imgH="166356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6"/>
                      <a:srcRect/>
                      <a:stretch>
                        <a:fillRect/>
                      </a:stretch>
                    </p:blipFill>
                    <p:spPr bwMode="auto">
                      <a:xfrm>
                        <a:off x="558540" y="3476135"/>
                        <a:ext cx="9451975" cy="204311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6071" y="5632275"/>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1704490979"/>
              </p:ext>
            </p:extLst>
          </p:nvPr>
        </p:nvGraphicFramePr>
        <p:xfrm>
          <a:off x="558540" y="5990049"/>
          <a:ext cx="4606925" cy="590550"/>
        </p:xfrm>
        <a:graphic>
          <a:graphicData uri="http://schemas.openxmlformats.org/presentationml/2006/ole">
            <mc:AlternateContent xmlns:mc="http://schemas.openxmlformats.org/markup-compatibility/2006">
              <mc:Choice xmlns:v="urn:schemas-microsoft-com:vml" Requires="v">
                <p:oleObj spid="_x0000_s3151" name="Equation" r:id="rId7" imgW="3759120" imgH="482400" progId="Equation.DSMT4">
                  <p:embed/>
                </p:oleObj>
              </mc:Choice>
              <mc:Fallback>
                <p:oleObj name="Equation" r:id="rId7" imgW="3759120" imgH="4824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8"/>
                      <a:srcRect/>
                      <a:stretch>
                        <a:fillRect/>
                      </a:stretch>
                    </p:blipFill>
                    <p:spPr bwMode="auto">
                      <a:xfrm>
                        <a:off x="558540" y="5990049"/>
                        <a:ext cx="4606925" cy="590550"/>
                      </a:xfrm>
                      <a:prstGeom prst="rect">
                        <a:avLst/>
                      </a:prstGeom>
                      <a:noFill/>
                    </p:spPr>
                  </p:pic>
                </p:oleObj>
              </mc:Fallback>
            </mc:AlternateContent>
          </a:graphicData>
        </a:graphic>
      </p:graphicFrame>
    </p:spTree>
    <p:extLst>
      <p:ext uri="{BB962C8B-B14F-4D97-AF65-F5344CB8AC3E}">
        <p14:creationId xmlns:p14="http://schemas.microsoft.com/office/powerpoint/2010/main" val="3960114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676995"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93296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348033"/>
            <a:ext cx="3214663" cy="523220"/>
          </a:xfrm>
          <a:prstGeom prst="rect">
            <a:avLst/>
          </a:prstGeom>
          <a:noFill/>
        </p:spPr>
        <p:txBody>
          <a:bodyPr wrap="none" rtlCol="0">
            <a:spAutoFit/>
          </a:bodyPr>
          <a:lstStyle/>
          <a:p>
            <a:r>
              <a:rPr lang="en-US" sz="1400" b="1"/>
              <a:t>Example 3a</a:t>
            </a:r>
            <a:endParaRPr lang="en-US" b="1"/>
          </a:p>
          <a:p>
            <a:r>
              <a:rPr lang="en-US" sz="1400"/>
              <a:t>2 by 2 Hermitian matrix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622057852"/>
              </p:ext>
            </p:extLst>
          </p:nvPr>
        </p:nvGraphicFramePr>
        <p:xfrm>
          <a:off x="511405" y="2970258"/>
          <a:ext cx="3060700" cy="511175"/>
        </p:xfrm>
        <a:graphic>
          <a:graphicData uri="http://schemas.openxmlformats.org/presentationml/2006/ole">
            <mc:AlternateContent xmlns:mc="http://schemas.openxmlformats.org/markup-compatibility/2006">
              <mc:Choice xmlns:v="urn:schemas-microsoft-com:vml" Requires="v">
                <p:oleObj spid="_x0000_s4192" name="Equation" r:id="rId3" imgW="2349360" imgH="393480" progId="Equation.DSMT4">
                  <p:embed/>
                </p:oleObj>
              </mc:Choice>
              <mc:Fallback>
                <p:oleObj name="Equation" r:id="rId3" imgW="2349360" imgH="39348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511405" y="2970258"/>
                        <a:ext cx="3060700" cy="5111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74972" y="3522003"/>
            <a:ext cx="3935373" cy="307777"/>
          </a:xfrm>
          <a:prstGeom prst="rect">
            <a:avLst/>
          </a:prstGeom>
          <a:noFill/>
        </p:spPr>
        <p:txBody>
          <a:bodyPr wrap="none" rtlCol="0">
            <a:spAutoFit/>
          </a:bodyPr>
          <a:lstStyle/>
          <a:p>
            <a:r>
              <a:rPr lang="en-US" sz="1400"/>
              <a:t>Arc length….being careful to put in terms of all d.o.f.</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495058" y="4864496"/>
            <a:ext cx="1375826" cy="307777"/>
          </a:xfrm>
          <a:prstGeom prst="rect">
            <a:avLst/>
          </a:prstGeom>
          <a:noFill/>
        </p:spPr>
        <p:txBody>
          <a:bodyPr wrap="none" rtlCol="0">
            <a:spAutoFit/>
          </a:bodyPr>
          <a:lstStyle/>
          <a:p>
            <a:r>
              <a:rPr lang="en-US" sz="1400"/>
              <a:t>And so we have:</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923441595"/>
              </p:ext>
            </p:extLst>
          </p:nvPr>
        </p:nvGraphicFramePr>
        <p:xfrm>
          <a:off x="495058" y="1918274"/>
          <a:ext cx="1308425" cy="623256"/>
        </p:xfrm>
        <a:graphic>
          <a:graphicData uri="http://schemas.openxmlformats.org/presentationml/2006/ole">
            <mc:AlternateContent xmlns:mc="http://schemas.openxmlformats.org/markup-compatibility/2006">
              <mc:Choice xmlns:v="urn:schemas-microsoft-com:vml" Requires="v">
                <p:oleObj spid="_x0000_s4193" name="Equation" r:id="rId5" imgW="1002865" imgH="482391" progId="Equation.DSMT4">
                  <p:embed/>
                </p:oleObj>
              </mc:Choice>
              <mc:Fallback>
                <p:oleObj name="Equation" r:id="rId5" imgW="1002865" imgH="482391"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058" y="1918274"/>
                        <a:ext cx="1308425" cy="623256"/>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632422"/>
            <a:ext cx="1186543" cy="307777"/>
          </a:xfrm>
          <a:prstGeom prst="rect">
            <a:avLst/>
          </a:prstGeom>
          <a:noFill/>
        </p:spPr>
        <p:txBody>
          <a:bodyPr wrap="none" rtlCol="0">
            <a:spAutoFit/>
          </a:bodyPr>
          <a:lstStyle/>
          <a:p>
            <a:r>
              <a:rPr lang="en-US" sz="1400"/>
              <a:t>Magnitude is:</a:t>
            </a:r>
            <a:endParaRPr lang="en-US"/>
          </a:p>
        </p:txBody>
      </p:sp>
      <p:graphicFrame>
        <p:nvGraphicFramePr>
          <p:cNvPr id="6" name="Object 5">
            <a:extLst>
              <a:ext uri="{FF2B5EF4-FFF2-40B4-BE49-F238E27FC236}">
                <a16:creationId xmlns:a16="http://schemas.microsoft.com/office/drawing/2014/main" id="{9AE4DD5B-4B4E-4B2D-9F59-52DC9DBD89C5}"/>
              </a:ext>
            </a:extLst>
          </p:cNvPr>
          <p:cNvGraphicFramePr>
            <a:graphicFrameLocks noChangeAspect="1"/>
          </p:cNvGraphicFramePr>
          <p:nvPr>
            <p:extLst>
              <p:ext uri="{D42A27DB-BD31-4B8C-83A1-F6EECF244321}">
                <p14:modId xmlns:p14="http://schemas.microsoft.com/office/powerpoint/2010/main" val="2743642022"/>
              </p:ext>
            </p:extLst>
          </p:nvPr>
        </p:nvGraphicFramePr>
        <p:xfrm>
          <a:off x="530257" y="3884787"/>
          <a:ext cx="10744199" cy="888073"/>
        </p:xfrm>
        <a:graphic>
          <a:graphicData uri="http://schemas.openxmlformats.org/presentationml/2006/ole">
            <mc:AlternateContent xmlns:mc="http://schemas.openxmlformats.org/markup-compatibility/2006">
              <mc:Choice xmlns:v="urn:schemas-microsoft-com:vml" Requires="v">
                <p:oleObj spid="_x0000_s4194" name="Equation" r:id="rId7" imgW="8877240" imgH="736560" progId="Equation.DSMT4">
                  <p:embed/>
                </p:oleObj>
              </mc:Choice>
              <mc:Fallback>
                <p:oleObj name="Equation" r:id="rId7" imgW="8877240" imgH="736560" progId="Equation.DSMT4">
                  <p:embed/>
                  <p:pic>
                    <p:nvPicPr>
                      <p:cNvPr id="0" name="Object 1"/>
                      <p:cNvPicPr>
                        <a:picLocks noChangeAspect="1" noChangeArrowheads="1"/>
                      </p:cNvPicPr>
                      <p:nvPr/>
                    </p:nvPicPr>
                    <p:blipFill>
                      <a:blip r:embed="rId8"/>
                      <a:srcRect/>
                      <a:stretch>
                        <a:fillRect/>
                      </a:stretch>
                    </p:blipFill>
                    <p:spPr bwMode="auto">
                      <a:xfrm>
                        <a:off x="530257" y="3884787"/>
                        <a:ext cx="10744199" cy="888073"/>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981413D2-44A4-40E5-BA2C-BA15B6B177A1}"/>
              </a:ext>
            </a:extLst>
          </p:cNvPr>
          <p:cNvGraphicFramePr>
            <a:graphicFrameLocks noChangeAspect="1"/>
          </p:cNvGraphicFramePr>
          <p:nvPr>
            <p:extLst>
              <p:ext uri="{D42A27DB-BD31-4B8C-83A1-F6EECF244321}">
                <p14:modId xmlns:p14="http://schemas.microsoft.com/office/powerpoint/2010/main" val="684250399"/>
              </p:ext>
            </p:extLst>
          </p:nvPr>
        </p:nvGraphicFramePr>
        <p:xfrm>
          <a:off x="558538" y="5200277"/>
          <a:ext cx="3992563" cy="1497013"/>
        </p:xfrm>
        <a:graphic>
          <a:graphicData uri="http://schemas.openxmlformats.org/presentationml/2006/ole">
            <mc:AlternateContent xmlns:mc="http://schemas.openxmlformats.org/markup-compatibility/2006">
              <mc:Choice xmlns:v="urn:schemas-microsoft-com:vml" Requires="v">
                <p:oleObj spid="_x0000_s4195" name="Equation" r:id="rId9" imgW="3797280" imgH="1422360" progId="Equation.DSMT4">
                  <p:embed/>
                </p:oleObj>
              </mc:Choice>
              <mc:Fallback>
                <p:oleObj name="Equation" r:id="rId9" imgW="3797280" imgH="1422360" progId="Equation.DSMT4">
                  <p:embed/>
                  <p:pic>
                    <p:nvPicPr>
                      <p:cNvPr id="0" name="Object 10"/>
                      <p:cNvPicPr>
                        <a:picLocks noChangeAspect="1" noChangeArrowheads="1"/>
                      </p:cNvPicPr>
                      <p:nvPr/>
                    </p:nvPicPr>
                    <p:blipFill>
                      <a:blip r:embed="rId10"/>
                      <a:srcRect/>
                      <a:stretch>
                        <a:fillRect/>
                      </a:stretch>
                    </p:blipFill>
                    <p:spPr bwMode="auto">
                      <a:xfrm>
                        <a:off x="558538" y="5200277"/>
                        <a:ext cx="3992563" cy="1497013"/>
                      </a:xfrm>
                      <a:prstGeom prst="rect">
                        <a:avLst/>
                      </a:prstGeom>
                      <a:noFill/>
                    </p:spPr>
                  </p:pic>
                </p:oleObj>
              </mc:Fallback>
            </mc:AlternateContent>
          </a:graphicData>
        </a:graphic>
      </p:graphicFrame>
    </p:spTree>
    <p:extLst>
      <p:ext uri="{BB962C8B-B14F-4D97-AF65-F5344CB8AC3E}">
        <p14:creationId xmlns:p14="http://schemas.microsoft.com/office/powerpoint/2010/main" val="187574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554383"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93296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348033"/>
            <a:ext cx="2926570" cy="523220"/>
          </a:xfrm>
          <a:prstGeom prst="rect">
            <a:avLst/>
          </a:prstGeom>
          <a:noFill/>
        </p:spPr>
        <p:txBody>
          <a:bodyPr wrap="none" rtlCol="0">
            <a:spAutoFit/>
          </a:bodyPr>
          <a:lstStyle/>
          <a:p>
            <a:r>
              <a:rPr lang="en-US" sz="1400" b="1"/>
              <a:t>Example 3b</a:t>
            </a:r>
            <a:endParaRPr lang="en-US" b="1"/>
          </a:p>
          <a:p>
            <a:r>
              <a:rPr lang="en-US" sz="1400"/>
              <a:t>2 by 2 Hermitian matrix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450678711"/>
              </p:ext>
            </p:extLst>
          </p:nvPr>
        </p:nvGraphicFramePr>
        <p:xfrm>
          <a:off x="452263" y="2706625"/>
          <a:ext cx="3822700" cy="511175"/>
        </p:xfrm>
        <a:graphic>
          <a:graphicData uri="http://schemas.openxmlformats.org/presentationml/2006/ole">
            <mc:AlternateContent xmlns:mc="http://schemas.openxmlformats.org/markup-compatibility/2006">
              <mc:Choice xmlns:v="urn:schemas-microsoft-com:vml" Requires="v">
                <p:oleObj spid="_x0000_s16430" name="Equation" r:id="rId3" imgW="2933640" imgH="393480" progId="Equation.DSMT4">
                  <p:embed/>
                </p:oleObj>
              </mc:Choice>
              <mc:Fallback>
                <p:oleObj name="Equation" r:id="rId3" imgW="2933640" imgH="39348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452263" y="2706625"/>
                        <a:ext cx="3822700" cy="5111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3231802"/>
            <a:ext cx="3935373" cy="307777"/>
          </a:xfrm>
          <a:prstGeom prst="rect">
            <a:avLst/>
          </a:prstGeom>
          <a:noFill/>
        </p:spPr>
        <p:txBody>
          <a:bodyPr wrap="none" rtlCol="0">
            <a:spAutoFit/>
          </a:bodyPr>
          <a:lstStyle/>
          <a:p>
            <a:r>
              <a:rPr lang="en-US" sz="1400"/>
              <a:t>Arc length….being careful to put in terms of all d.o.f.</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387038" y="4127882"/>
            <a:ext cx="1375826" cy="307777"/>
          </a:xfrm>
          <a:prstGeom prst="rect">
            <a:avLst/>
          </a:prstGeom>
          <a:noFill/>
        </p:spPr>
        <p:txBody>
          <a:bodyPr wrap="none" rtlCol="0">
            <a:spAutoFit/>
          </a:bodyPr>
          <a:lstStyle/>
          <a:p>
            <a:r>
              <a:rPr lang="en-US" sz="1400"/>
              <a:t>And so we have:</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165504481"/>
              </p:ext>
            </p:extLst>
          </p:nvPr>
        </p:nvGraphicFramePr>
        <p:xfrm>
          <a:off x="452166" y="1899257"/>
          <a:ext cx="977900" cy="263525"/>
        </p:xfrm>
        <a:graphic>
          <a:graphicData uri="http://schemas.openxmlformats.org/presentationml/2006/ole">
            <mc:AlternateContent xmlns:mc="http://schemas.openxmlformats.org/markup-compatibility/2006">
              <mc:Choice xmlns:v="urn:schemas-microsoft-com:vml" Requires="v">
                <p:oleObj spid="_x0000_s16431" name="Equation" r:id="rId5" imgW="749160" imgH="203040" progId="Equation.DSMT4">
                  <p:embed/>
                </p:oleObj>
              </mc:Choice>
              <mc:Fallback>
                <p:oleObj name="Equation" r:id="rId5" imgW="749160" imgH="20304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6"/>
                      <a:srcRect/>
                      <a:stretch>
                        <a:fillRect/>
                      </a:stretch>
                    </p:blipFill>
                    <p:spPr bwMode="auto">
                      <a:xfrm>
                        <a:off x="452166" y="1899257"/>
                        <a:ext cx="977900" cy="26352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15733" y="2290365"/>
            <a:ext cx="1186543" cy="307777"/>
          </a:xfrm>
          <a:prstGeom prst="rect">
            <a:avLst/>
          </a:prstGeom>
          <a:noFill/>
        </p:spPr>
        <p:txBody>
          <a:bodyPr wrap="none" rtlCol="0">
            <a:spAutoFit/>
          </a:bodyPr>
          <a:lstStyle/>
          <a:p>
            <a:r>
              <a:rPr lang="en-US" sz="1400"/>
              <a:t>Magnitude is:</a:t>
            </a:r>
            <a:endParaRPr lang="en-US"/>
          </a:p>
        </p:txBody>
      </p:sp>
      <p:graphicFrame>
        <p:nvGraphicFramePr>
          <p:cNvPr id="6" name="Object 5">
            <a:extLst>
              <a:ext uri="{FF2B5EF4-FFF2-40B4-BE49-F238E27FC236}">
                <a16:creationId xmlns:a16="http://schemas.microsoft.com/office/drawing/2014/main" id="{9AE4DD5B-4B4E-4B2D-9F59-52DC9DBD89C5}"/>
              </a:ext>
            </a:extLst>
          </p:cNvPr>
          <p:cNvGraphicFramePr>
            <a:graphicFrameLocks noChangeAspect="1"/>
          </p:cNvGraphicFramePr>
          <p:nvPr>
            <p:extLst>
              <p:ext uri="{D42A27DB-BD31-4B8C-83A1-F6EECF244321}">
                <p14:modId xmlns:p14="http://schemas.microsoft.com/office/powerpoint/2010/main" val="3029758646"/>
              </p:ext>
            </p:extLst>
          </p:nvPr>
        </p:nvGraphicFramePr>
        <p:xfrm>
          <a:off x="467245" y="3632547"/>
          <a:ext cx="1460500" cy="290512"/>
        </p:xfrm>
        <a:graphic>
          <a:graphicData uri="http://schemas.openxmlformats.org/presentationml/2006/ole">
            <mc:AlternateContent xmlns:mc="http://schemas.openxmlformats.org/markup-compatibility/2006">
              <mc:Choice xmlns:v="urn:schemas-microsoft-com:vml" Requires="v">
                <p:oleObj spid="_x0000_s16432" name="Equation" r:id="rId7" imgW="1206360" imgH="241200" progId="Equation.DSMT4">
                  <p:embed/>
                </p:oleObj>
              </mc:Choice>
              <mc:Fallback>
                <p:oleObj name="Equation" r:id="rId7" imgW="1206360" imgH="241200" progId="Equation.DSMT4">
                  <p:embed/>
                  <p:pic>
                    <p:nvPicPr>
                      <p:cNvPr id="6" name="Object 5">
                        <a:extLst>
                          <a:ext uri="{FF2B5EF4-FFF2-40B4-BE49-F238E27FC236}">
                            <a16:creationId xmlns:a16="http://schemas.microsoft.com/office/drawing/2014/main" id="{9AE4DD5B-4B4E-4B2D-9F59-52DC9DBD89C5}"/>
                          </a:ext>
                        </a:extLst>
                      </p:cNvPr>
                      <p:cNvPicPr>
                        <a:picLocks noChangeAspect="1" noChangeArrowheads="1"/>
                      </p:cNvPicPr>
                      <p:nvPr/>
                    </p:nvPicPr>
                    <p:blipFill>
                      <a:blip r:embed="rId8"/>
                      <a:srcRect/>
                      <a:stretch>
                        <a:fillRect/>
                      </a:stretch>
                    </p:blipFill>
                    <p:spPr bwMode="auto">
                      <a:xfrm>
                        <a:off x="467245" y="3632547"/>
                        <a:ext cx="1460500" cy="290512"/>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981413D2-44A4-40E5-BA2C-BA15B6B177A1}"/>
              </a:ext>
            </a:extLst>
          </p:cNvPr>
          <p:cNvGraphicFramePr>
            <a:graphicFrameLocks noChangeAspect="1"/>
          </p:cNvGraphicFramePr>
          <p:nvPr>
            <p:extLst>
              <p:ext uri="{D42A27DB-BD31-4B8C-83A1-F6EECF244321}">
                <p14:modId xmlns:p14="http://schemas.microsoft.com/office/powerpoint/2010/main" val="2224846090"/>
              </p:ext>
            </p:extLst>
          </p:nvPr>
        </p:nvGraphicFramePr>
        <p:xfrm>
          <a:off x="467245" y="4541864"/>
          <a:ext cx="5554384" cy="389081"/>
        </p:xfrm>
        <a:graphic>
          <a:graphicData uri="http://schemas.openxmlformats.org/presentationml/2006/ole">
            <mc:AlternateContent xmlns:mc="http://schemas.openxmlformats.org/markup-compatibility/2006">
              <mc:Choice xmlns:v="urn:schemas-microsoft-com:vml" Requires="v">
                <p:oleObj spid="_x0000_s16433" name="Equation" r:id="rId9" imgW="3987720" imgH="279360" progId="Equation.DSMT4">
                  <p:embed/>
                </p:oleObj>
              </mc:Choice>
              <mc:Fallback>
                <p:oleObj name="Equation" r:id="rId9" imgW="3987720" imgH="279360" progId="Equation.DSMT4">
                  <p:embed/>
                  <p:pic>
                    <p:nvPicPr>
                      <p:cNvPr id="14" name="Object 13">
                        <a:extLst>
                          <a:ext uri="{FF2B5EF4-FFF2-40B4-BE49-F238E27FC236}">
                            <a16:creationId xmlns:a16="http://schemas.microsoft.com/office/drawing/2014/main" id="{981413D2-44A4-40E5-BA2C-BA15B6B177A1}"/>
                          </a:ext>
                        </a:extLst>
                      </p:cNvPr>
                      <p:cNvPicPr>
                        <a:picLocks noChangeAspect="1" noChangeArrowheads="1"/>
                      </p:cNvPicPr>
                      <p:nvPr/>
                    </p:nvPicPr>
                    <p:blipFill>
                      <a:blip r:embed="rId10"/>
                      <a:srcRect/>
                      <a:stretch>
                        <a:fillRect/>
                      </a:stretch>
                    </p:blipFill>
                    <p:spPr bwMode="auto">
                      <a:xfrm>
                        <a:off x="467245" y="4541864"/>
                        <a:ext cx="5554384" cy="389081"/>
                      </a:xfrm>
                      <a:prstGeom prst="rect">
                        <a:avLst/>
                      </a:prstGeom>
                      <a:noFill/>
                    </p:spPr>
                  </p:pic>
                </p:oleObj>
              </mc:Fallback>
            </mc:AlternateContent>
          </a:graphicData>
        </a:graphic>
      </p:graphicFrame>
    </p:spTree>
    <p:extLst>
      <p:ext uri="{BB962C8B-B14F-4D97-AF65-F5344CB8AC3E}">
        <p14:creationId xmlns:p14="http://schemas.microsoft.com/office/powerpoint/2010/main" val="1467093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559008"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44052"/>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659118"/>
            <a:ext cx="4231158" cy="523220"/>
          </a:xfrm>
          <a:prstGeom prst="rect">
            <a:avLst/>
          </a:prstGeom>
          <a:noFill/>
        </p:spPr>
        <p:txBody>
          <a:bodyPr wrap="none" rtlCol="0">
            <a:spAutoFit/>
          </a:bodyPr>
          <a:lstStyle/>
          <a:p>
            <a:r>
              <a:rPr lang="en-US" sz="1400" b="1"/>
              <a:t>Example 4</a:t>
            </a:r>
            <a:endParaRPr lang="en-US" b="1"/>
          </a:p>
          <a:p>
            <a:r>
              <a:rPr lang="en-US" sz="1400"/>
              <a:t>Consider a 2 by 2 Transfer matrix in the </a:t>
            </a:r>
            <a:r>
              <a:rPr lang="el-GR" sz="1400"/>
              <a:t>β</a:t>
            </a:r>
            <a:r>
              <a:rPr lang="en-US" sz="1400"/>
              <a:t> = 1 ensemble:</a:t>
            </a:r>
          </a:p>
        </p:txBody>
      </p:sp>
      <p:sp>
        <p:nvSpPr>
          <p:cNvPr id="12" name="TextBox 11">
            <a:extLst>
              <a:ext uri="{FF2B5EF4-FFF2-40B4-BE49-F238E27FC236}">
                <a16:creationId xmlns:a16="http://schemas.microsoft.com/office/drawing/2014/main" id="{E9AA7AD7-27EC-4763-B3B6-E3AAB50D35BC}"/>
              </a:ext>
            </a:extLst>
          </p:cNvPr>
          <p:cNvSpPr txBox="1"/>
          <p:nvPr/>
        </p:nvSpPr>
        <p:spPr>
          <a:xfrm>
            <a:off x="452520" y="3855803"/>
            <a:ext cx="1208472" cy="307777"/>
          </a:xfrm>
          <a:prstGeom prst="rect">
            <a:avLst/>
          </a:prstGeom>
          <a:noFill/>
        </p:spPr>
        <p:txBody>
          <a:bodyPr wrap="none" rtlCol="0">
            <a:spAutoFit/>
          </a:bodyPr>
          <a:lstStyle/>
          <a:p>
            <a:r>
              <a:rPr lang="en-US" sz="1400"/>
              <a:t>Arc length….is</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495058" y="5289803"/>
            <a:ext cx="5140190" cy="307777"/>
          </a:xfrm>
          <a:prstGeom prst="rect">
            <a:avLst/>
          </a:prstGeom>
          <a:noFill/>
        </p:spPr>
        <p:txBody>
          <a:bodyPr wrap="none" rtlCol="0">
            <a:spAutoFit/>
          </a:bodyPr>
          <a:lstStyle/>
          <a:p>
            <a:r>
              <a:rPr lang="en-US" sz="1400"/>
              <a:t>Remarkably, the determinant here gives just a constant, and we get: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570921585"/>
              </p:ext>
            </p:extLst>
          </p:nvPr>
        </p:nvGraphicFramePr>
        <p:xfrm>
          <a:off x="495058" y="2250947"/>
          <a:ext cx="6200775" cy="688975"/>
        </p:xfrm>
        <a:graphic>
          <a:graphicData uri="http://schemas.openxmlformats.org/presentationml/2006/ole">
            <mc:AlternateContent xmlns:mc="http://schemas.openxmlformats.org/markup-compatibility/2006">
              <mc:Choice xmlns:v="urn:schemas-microsoft-com:vml" Requires="v">
                <p:oleObj spid="_x0000_s5213" name="Equation" r:id="rId3" imgW="4749480" imgH="533160" progId="Equation.DSMT4">
                  <p:embed/>
                </p:oleObj>
              </mc:Choice>
              <mc:Fallback>
                <p:oleObj name="Equation" r:id="rId3" imgW="4749480" imgH="53316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4"/>
                      <a:srcRect/>
                      <a:stretch>
                        <a:fillRect/>
                      </a:stretch>
                    </p:blipFill>
                    <p:spPr bwMode="auto">
                      <a:xfrm>
                        <a:off x="495058" y="2250947"/>
                        <a:ext cx="6200775" cy="68897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943507"/>
            <a:ext cx="1186543" cy="307777"/>
          </a:xfrm>
          <a:prstGeom prst="rect">
            <a:avLst/>
          </a:prstGeom>
          <a:noFill/>
        </p:spPr>
        <p:txBody>
          <a:bodyPr wrap="none" rtlCol="0">
            <a:spAutoFit/>
          </a:bodyPr>
          <a:lstStyle/>
          <a:p>
            <a:r>
              <a:rPr lang="en-US" sz="1400"/>
              <a:t>Magnitude is:</a:t>
            </a:r>
            <a:endParaRPr lang="en-US"/>
          </a:p>
        </p:txBody>
      </p:sp>
      <p:graphicFrame>
        <p:nvGraphicFramePr>
          <p:cNvPr id="9" name="Object 8">
            <a:extLst>
              <a:ext uri="{FF2B5EF4-FFF2-40B4-BE49-F238E27FC236}">
                <a16:creationId xmlns:a16="http://schemas.microsoft.com/office/drawing/2014/main" id="{A927D40C-1E3F-4409-B2E9-2C19CAB64A56}"/>
              </a:ext>
            </a:extLst>
          </p:cNvPr>
          <p:cNvGraphicFramePr>
            <a:graphicFrameLocks noChangeAspect="1"/>
          </p:cNvGraphicFramePr>
          <p:nvPr>
            <p:extLst>
              <p:ext uri="{D42A27DB-BD31-4B8C-83A1-F6EECF244321}">
                <p14:modId xmlns:p14="http://schemas.microsoft.com/office/powerpoint/2010/main" val="2650797439"/>
              </p:ext>
            </p:extLst>
          </p:nvPr>
        </p:nvGraphicFramePr>
        <p:xfrm>
          <a:off x="495058" y="3329859"/>
          <a:ext cx="2368550" cy="392113"/>
        </p:xfrm>
        <a:graphic>
          <a:graphicData uri="http://schemas.openxmlformats.org/presentationml/2006/ole">
            <mc:AlternateContent xmlns:mc="http://schemas.openxmlformats.org/markup-compatibility/2006">
              <mc:Choice xmlns:v="urn:schemas-microsoft-com:vml" Requires="v">
                <p:oleObj spid="_x0000_s5214" name="Equation" r:id="rId5" imgW="1612800" imgH="266400" progId="Equation.DSMT4">
                  <p:embed/>
                </p:oleObj>
              </mc:Choice>
              <mc:Fallback>
                <p:oleObj name="Equation" r:id="rId5" imgW="1612800" imgH="266400" progId="Equation.DSMT4">
                  <p:embed/>
                  <p:pic>
                    <p:nvPicPr>
                      <p:cNvPr id="0" name="Object 1"/>
                      <p:cNvPicPr>
                        <a:picLocks noChangeAspect="1" noChangeArrowheads="1"/>
                      </p:cNvPicPr>
                      <p:nvPr/>
                    </p:nvPicPr>
                    <p:blipFill>
                      <a:blip r:embed="rId6"/>
                      <a:srcRect/>
                      <a:stretch>
                        <a:fillRect/>
                      </a:stretch>
                    </p:blipFill>
                    <p:spPr bwMode="auto">
                      <a:xfrm>
                        <a:off x="495058" y="3329859"/>
                        <a:ext cx="2368550" cy="392113"/>
                      </a:xfrm>
                      <a:prstGeom prst="rect">
                        <a:avLst/>
                      </a:prstGeom>
                      <a:noFill/>
                    </p:spPr>
                  </p:pic>
                </p:oleObj>
              </mc:Fallback>
            </mc:AlternateContent>
          </a:graphicData>
        </a:graphic>
      </p:graphicFrame>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130101B2-5760-4BED-8430-8E0DF94F4B47}"/>
              </a:ext>
            </a:extLst>
          </p:cNvPr>
          <p:cNvGraphicFramePr>
            <a:graphicFrameLocks noChangeAspect="1"/>
          </p:cNvGraphicFramePr>
          <p:nvPr>
            <p:extLst>
              <p:ext uri="{D42A27DB-BD31-4B8C-83A1-F6EECF244321}">
                <p14:modId xmlns:p14="http://schemas.microsoft.com/office/powerpoint/2010/main" val="2579380609"/>
              </p:ext>
            </p:extLst>
          </p:nvPr>
        </p:nvGraphicFramePr>
        <p:xfrm>
          <a:off x="551668" y="4144618"/>
          <a:ext cx="11368088" cy="1162673"/>
        </p:xfrm>
        <a:graphic>
          <a:graphicData uri="http://schemas.openxmlformats.org/presentationml/2006/ole">
            <mc:AlternateContent xmlns:mc="http://schemas.openxmlformats.org/markup-compatibility/2006">
              <mc:Choice xmlns:v="urn:schemas-microsoft-com:vml" Requires="v">
                <p:oleObj spid="_x0000_s5215" name="Equation" r:id="rId7" imgW="9423360" imgH="914400" progId="Equation.DSMT4">
                  <p:embed/>
                </p:oleObj>
              </mc:Choice>
              <mc:Fallback>
                <p:oleObj name="Equation" r:id="rId7" imgW="9423360" imgH="914400" progId="Equation.DSMT4">
                  <p:embed/>
                  <p:pic>
                    <p:nvPicPr>
                      <p:cNvPr id="0" name="Object 5"/>
                      <p:cNvPicPr>
                        <a:picLocks noChangeAspect="1" noChangeArrowheads="1"/>
                      </p:cNvPicPr>
                      <p:nvPr/>
                    </p:nvPicPr>
                    <p:blipFill>
                      <a:blip r:embed="rId8"/>
                      <a:srcRect/>
                      <a:stretch>
                        <a:fillRect/>
                      </a:stretch>
                    </p:blipFill>
                    <p:spPr bwMode="auto">
                      <a:xfrm>
                        <a:off x="551668" y="4144618"/>
                        <a:ext cx="11368088" cy="1162673"/>
                      </a:xfrm>
                      <a:prstGeom prst="rect">
                        <a:avLst/>
                      </a:prstGeom>
                      <a:noFill/>
                    </p:spPr>
                  </p:pic>
                </p:oleObj>
              </mc:Fallback>
            </mc:AlternateContent>
          </a:graphicData>
        </a:graphic>
      </p:graphicFrame>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974165467"/>
              </p:ext>
            </p:extLst>
          </p:nvPr>
        </p:nvGraphicFramePr>
        <p:xfrm>
          <a:off x="551668" y="5763750"/>
          <a:ext cx="3198813" cy="538162"/>
        </p:xfrm>
        <a:graphic>
          <a:graphicData uri="http://schemas.openxmlformats.org/presentationml/2006/ole">
            <mc:AlternateContent xmlns:mc="http://schemas.openxmlformats.org/markup-compatibility/2006">
              <mc:Choice xmlns:v="urn:schemas-microsoft-com:vml" Requires="v">
                <p:oleObj spid="_x0000_s5216" name="Equation" r:id="rId9" imgW="2489040" imgH="419040" progId="Equation.DSMT4">
                  <p:embed/>
                </p:oleObj>
              </mc:Choice>
              <mc:Fallback>
                <p:oleObj name="Equation" r:id="rId9" imgW="2489040" imgH="419040" progId="Equation.DSMT4">
                  <p:embed/>
                  <p:pic>
                    <p:nvPicPr>
                      <p:cNvPr id="0" name="Object 7"/>
                      <p:cNvPicPr>
                        <a:picLocks noChangeAspect="1" noChangeArrowheads="1"/>
                      </p:cNvPicPr>
                      <p:nvPr/>
                    </p:nvPicPr>
                    <p:blipFill>
                      <a:blip r:embed="rId10"/>
                      <a:srcRect/>
                      <a:stretch>
                        <a:fillRect/>
                      </a:stretch>
                    </p:blipFill>
                    <p:spPr bwMode="auto">
                      <a:xfrm>
                        <a:off x="551668" y="5763750"/>
                        <a:ext cx="3198813" cy="538162"/>
                      </a:xfrm>
                      <a:prstGeom prst="rect">
                        <a:avLst/>
                      </a:prstGeom>
                      <a:noFill/>
                    </p:spPr>
                  </p:pic>
                </p:oleObj>
              </mc:Fallback>
            </mc:AlternateContent>
          </a:graphicData>
        </a:graphic>
      </p:graphicFrame>
    </p:spTree>
    <p:extLst>
      <p:ext uri="{BB962C8B-B14F-4D97-AF65-F5344CB8AC3E}">
        <p14:creationId xmlns:p14="http://schemas.microsoft.com/office/powerpoint/2010/main" val="3731008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421311"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5279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55423"/>
            <a:ext cx="4465197" cy="523220"/>
          </a:xfrm>
          <a:prstGeom prst="rect">
            <a:avLst/>
          </a:prstGeom>
          <a:noFill/>
        </p:spPr>
        <p:txBody>
          <a:bodyPr wrap="none" rtlCol="0">
            <a:spAutoFit/>
          </a:bodyPr>
          <a:lstStyle/>
          <a:p>
            <a:r>
              <a:rPr lang="en-US" sz="1400" b="1"/>
              <a:t>Example 5</a:t>
            </a:r>
            <a:endParaRPr lang="en-US" b="1"/>
          </a:p>
          <a:p>
            <a:r>
              <a:rPr lang="en-US" sz="1400"/>
              <a:t>Consider the N by N Transfer matrix in the </a:t>
            </a:r>
            <a:r>
              <a:rPr lang="el-GR" sz="1400"/>
              <a:t>β</a:t>
            </a:r>
            <a:r>
              <a:rPr lang="en-US" sz="1400"/>
              <a:t> = 1 ensemble:</a:t>
            </a:r>
          </a:p>
        </p:txBody>
      </p:sp>
      <p:sp>
        <p:nvSpPr>
          <p:cNvPr id="12" name="TextBox 11">
            <a:extLst>
              <a:ext uri="{FF2B5EF4-FFF2-40B4-BE49-F238E27FC236}">
                <a16:creationId xmlns:a16="http://schemas.microsoft.com/office/drawing/2014/main" id="{E9AA7AD7-27EC-4763-B3B6-E3AAB50D35BC}"/>
              </a:ext>
            </a:extLst>
          </p:cNvPr>
          <p:cNvSpPr txBox="1"/>
          <p:nvPr/>
        </p:nvSpPr>
        <p:spPr>
          <a:xfrm>
            <a:off x="452166" y="3849841"/>
            <a:ext cx="1208472" cy="307777"/>
          </a:xfrm>
          <a:prstGeom prst="rect">
            <a:avLst/>
          </a:prstGeom>
          <a:noFill/>
        </p:spPr>
        <p:txBody>
          <a:bodyPr wrap="none" rtlCol="0">
            <a:spAutoFit/>
          </a:bodyPr>
          <a:lstStyle/>
          <a:p>
            <a:r>
              <a:rPr lang="en-US" sz="1400"/>
              <a:t>Arc length….is</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395927" y="5437999"/>
            <a:ext cx="9880846" cy="307777"/>
          </a:xfrm>
          <a:prstGeom prst="rect">
            <a:avLst/>
          </a:prstGeom>
          <a:noFill/>
        </p:spPr>
        <p:txBody>
          <a:bodyPr wrap="none" rtlCol="0">
            <a:spAutoFit/>
          </a:bodyPr>
          <a:lstStyle/>
          <a:p>
            <a:r>
              <a:rPr lang="en-US" sz="1400"/>
              <a:t>where a, a’ and s, s’ are the real, imaginary parts of u and </a:t>
            </a:r>
            <a:r>
              <a:rPr lang="el-GR" sz="1400"/>
              <a:t>υ</a:t>
            </a:r>
            <a:r>
              <a:rPr lang="en-US" sz="1400"/>
              <a:t> respectively.  And taking the determinant of this mess, eventually we get: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80186789"/>
              </p:ext>
            </p:extLst>
          </p:nvPr>
        </p:nvGraphicFramePr>
        <p:xfrm>
          <a:off x="495058" y="2176072"/>
          <a:ext cx="5421312" cy="688975"/>
        </p:xfrm>
        <a:graphic>
          <a:graphicData uri="http://schemas.openxmlformats.org/presentationml/2006/ole">
            <mc:AlternateContent xmlns:mc="http://schemas.openxmlformats.org/markup-compatibility/2006">
              <mc:Choice xmlns:v="urn:schemas-microsoft-com:vml" Requires="v">
                <p:oleObj spid="_x0000_s6240" name="Equation" r:id="rId4" imgW="4152600" imgH="533160" progId="Equation.DSMT4">
                  <p:embed/>
                </p:oleObj>
              </mc:Choice>
              <mc:Fallback>
                <p:oleObj name="Equation" r:id="rId4" imgW="4152600" imgH="53316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5"/>
                      <a:srcRect/>
                      <a:stretch>
                        <a:fillRect/>
                      </a:stretch>
                    </p:blipFill>
                    <p:spPr bwMode="auto">
                      <a:xfrm>
                        <a:off x="495058" y="2176072"/>
                        <a:ext cx="5421312" cy="68897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952935"/>
            <a:ext cx="1186543" cy="307777"/>
          </a:xfrm>
          <a:prstGeom prst="rect">
            <a:avLst/>
          </a:prstGeom>
          <a:noFill/>
        </p:spPr>
        <p:txBody>
          <a:bodyPr wrap="none" rtlCol="0">
            <a:spAutoFit/>
          </a:bodyPr>
          <a:lstStyle/>
          <a:p>
            <a:r>
              <a:rPr lang="en-US" sz="1400"/>
              <a:t>Magnitude is:</a:t>
            </a:r>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A927D40C-1E3F-4409-B2E9-2C19CAB64A56}"/>
              </a:ext>
            </a:extLst>
          </p:cNvPr>
          <p:cNvGraphicFramePr>
            <a:graphicFrameLocks noChangeAspect="1"/>
          </p:cNvGraphicFramePr>
          <p:nvPr>
            <p:extLst>
              <p:ext uri="{D42A27DB-BD31-4B8C-83A1-F6EECF244321}">
                <p14:modId xmlns:p14="http://schemas.microsoft.com/office/powerpoint/2010/main" val="3654372345"/>
              </p:ext>
            </p:extLst>
          </p:nvPr>
        </p:nvGraphicFramePr>
        <p:xfrm>
          <a:off x="495058" y="3349695"/>
          <a:ext cx="10090151" cy="411163"/>
        </p:xfrm>
        <a:graphic>
          <a:graphicData uri="http://schemas.openxmlformats.org/presentationml/2006/ole">
            <mc:AlternateContent xmlns:mc="http://schemas.openxmlformats.org/markup-compatibility/2006">
              <mc:Choice xmlns:v="urn:schemas-microsoft-com:vml" Requires="v">
                <p:oleObj spid="_x0000_s6241" name="Equation" r:id="rId6" imgW="6870600" imgH="279360" progId="Equation.DSMT4">
                  <p:embed/>
                </p:oleObj>
              </mc:Choice>
              <mc:Fallback>
                <p:oleObj name="Equation" r:id="rId6" imgW="6870600" imgH="279360" progId="Equation.DSMT4">
                  <p:embed/>
                  <p:pic>
                    <p:nvPicPr>
                      <p:cNvPr id="9" name="Object 8">
                        <a:extLst>
                          <a:ext uri="{FF2B5EF4-FFF2-40B4-BE49-F238E27FC236}">
                            <a16:creationId xmlns:a16="http://schemas.microsoft.com/office/drawing/2014/main" id="{A927D40C-1E3F-4409-B2E9-2C19CAB64A56}"/>
                          </a:ext>
                        </a:extLst>
                      </p:cNvPr>
                      <p:cNvPicPr>
                        <a:picLocks noChangeAspect="1" noChangeArrowheads="1"/>
                      </p:cNvPicPr>
                      <p:nvPr/>
                    </p:nvPicPr>
                    <p:blipFill>
                      <a:blip r:embed="rId7"/>
                      <a:srcRect/>
                      <a:stretch>
                        <a:fillRect/>
                      </a:stretch>
                    </p:blipFill>
                    <p:spPr bwMode="auto">
                      <a:xfrm>
                        <a:off x="495058" y="3349695"/>
                        <a:ext cx="10090151" cy="411163"/>
                      </a:xfrm>
                      <a:prstGeom prst="rect">
                        <a:avLst/>
                      </a:prstGeom>
                      <a:noFill/>
                    </p:spPr>
                  </p:pic>
                </p:oleObj>
              </mc:Fallback>
            </mc:AlternateContent>
          </a:graphicData>
        </a:graphic>
      </p:graphicFrame>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1676139830"/>
              </p:ext>
            </p:extLst>
          </p:nvPr>
        </p:nvGraphicFramePr>
        <p:xfrm>
          <a:off x="495300" y="5942013"/>
          <a:ext cx="4537075" cy="554037"/>
        </p:xfrm>
        <a:graphic>
          <a:graphicData uri="http://schemas.openxmlformats.org/presentationml/2006/ole">
            <mc:AlternateContent xmlns:mc="http://schemas.openxmlformats.org/markup-compatibility/2006">
              <mc:Choice xmlns:v="urn:schemas-microsoft-com:vml" Requires="v">
                <p:oleObj spid="_x0000_s6242" name="Equation" r:id="rId8" imgW="3530520" imgH="431640" progId="Equation.DSMT4">
                  <p:embed/>
                </p:oleObj>
              </mc:Choice>
              <mc:Fallback>
                <p:oleObj name="Equation" r:id="rId8" imgW="3530520" imgH="431640" progId="Equation.DSMT4">
                  <p:embed/>
                  <p:pic>
                    <p:nvPicPr>
                      <p:cNvPr id="20" name="Object 19">
                        <a:extLst>
                          <a:ext uri="{FF2B5EF4-FFF2-40B4-BE49-F238E27FC236}">
                            <a16:creationId xmlns:a16="http://schemas.microsoft.com/office/drawing/2014/main" id="{EC6BFFDD-351F-4B87-AF54-8C4489C8922C}"/>
                          </a:ext>
                        </a:extLst>
                      </p:cNvPr>
                      <p:cNvPicPr>
                        <a:picLocks noChangeAspect="1" noChangeArrowheads="1"/>
                      </p:cNvPicPr>
                      <p:nvPr/>
                    </p:nvPicPr>
                    <p:blipFill>
                      <a:blip r:embed="rId9"/>
                      <a:srcRect/>
                      <a:stretch>
                        <a:fillRect/>
                      </a:stretch>
                    </p:blipFill>
                    <p:spPr bwMode="auto">
                      <a:xfrm>
                        <a:off x="495300" y="5942013"/>
                        <a:ext cx="4537075" cy="554037"/>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95748FD3-A3AC-41B5-A44A-DFC5A201CCC4}"/>
              </a:ext>
            </a:extLst>
          </p:cNvPr>
          <p:cNvGraphicFramePr>
            <a:graphicFrameLocks noChangeAspect="1"/>
          </p:cNvGraphicFramePr>
          <p:nvPr>
            <p:extLst>
              <p:ext uri="{D42A27DB-BD31-4B8C-83A1-F6EECF244321}">
                <p14:modId xmlns:p14="http://schemas.microsoft.com/office/powerpoint/2010/main" val="1634250376"/>
              </p:ext>
            </p:extLst>
          </p:nvPr>
        </p:nvGraphicFramePr>
        <p:xfrm>
          <a:off x="495058" y="4110219"/>
          <a:ext cx="11431053" cy="1015361"/>
        </p:xfrm>
        <a:graphic>
          <a:graphicData uri="http://schemas.openxmlformats.org/presentationml/2006/ole">
            <mc:AlternateContent xmlns:mc="http://schemas.openxmlformats.org/markup-compatibility/2006">
              <mc:Choice xmlns:v="urn:schemas-microsoft-com:vml" Requires="v">
                <p:oleObj spid="_x0000_s6243" name="Equation" r:id="rId10" imgW="10045440" imgH="888840" progId="Equation.DSMT4">
                  <p:embed/>
                </p:oleObj>
              </mc:Choice>
              <mc:Fallback>
                <p:oleObj name="Equation" r:id="rId10" imgW="10045440" imgH="888840" progId="Equation.DSMT4">
                  <p:embed/>
                  <p:pic>
                    <p:nvPicPr>
                      <p:cNvPr id="15" name="Object 14">
                        <a:extLst>
                          <a:ext uri="{FF2B5EF4-FFF2-40B4-BE49-F238E27FC236}">
                            <a16:creationId xmlns:a16="http://schemas.microsoft.com/office/drawing/2014/main" id="{130101B2-5760-4BED-8430-8E0DF94F4B47}"/>
                          </a:ext>
                        </a:extLst>
                      </p:cNvPr>
                      <p:cNvPicPr>
                        <a:picLocks noChangeAspect="1" noChangeArrowheads="1"/>
                      </p:cNvPicPr>
                      <p:nvPr/>
                    </p:nvPicPr>
                    <p:blipFill>
                      <a:blip r:embed="rId11"/>
                      <a:srcRect/>
                      <a:stretch>
                        <a:fillRect/>
                      </a:stretch>
                    </p:blipFill>
                    <p:spPr bwMode="auto">
                      <a:xfrm>
                        <a:off x="495058" y="4110219"/>
                        <a:ext cx="11431053" cy="1015361"/>
                      </a:xfrm>
                      <a:prstGeom prst="rect">
                        <a:avLst/>
                      </a:prstGeom>
                      <a:noFill/>
                    </p:spPr>
                  </p:pic>
                </p:oleObj>
              </mc:Fallback>
            </mc:AlternateContent>
          </a:graphicData>
        </a:graphic>
      </p:graphicFrame>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59278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TotalTime>
  <Words>1580</Words>
  <Application>Microsoft Office PowerPoint</Application>
  <PresentationFormat>Widescreen</PresentationFormat>
  <Paragraphs>107</Paragraphs>
  <Slides>16</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Calibri Light</vt:lpstr>
      <vt:lpstr>Office Theme</vt:lpstr>
      <vt:lpstr>Equation</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(Entropy)</vt:lpstr>
      <vt:lpstr>Random Matrices (Entropy)</vt:lpstr>
      <vt:lpstr>Random Matrices (Entropy)</vt:lpstr>
      <vt:lpstr>Random Matrices (Entropy)</vt:lpstr>
      <vt:lpstr>Random Matrices (Entropy)</vt:lpstr>
      <vt:lpstr>Random Matrices (Products)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 Matrices</dc:title>
  <dc:creator>Andrew Douglas</dc:creator>
  <cp:lastModifiedBy>KENNARD, SHAUNA</cp:lastModifiedBy>
  <cp:revision>37</cp:revision>
  <dcterms:created xsi:type="dcterms:W3CDTF">2019-07-31T23:25:39Z</dcterms:created>
  <dcterms:modified xsi:type="dcterms:W3CDTF">2019-12-16T03:52:50Z</dcterms:modified>
</cp:coreProperties>
</file>